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8F51E5-2960-4C18-B84F-289F306CE2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B7CACA9-2A2A-44E3-BDF0-F8BD082D41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FA0207-610C-4AD2-9133-E1ECD4ABEA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4EA41-B4CC-4A6E-BC4F-0ADE85781878}" type="datetimeFigureOut">
              <a:rPr lang="en-SG" smtClean="0"/>
              <a:t>11/4/2021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036649-C84C-4793-AD32-4EAAE36E0F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F84118-196B-453A-B986-0C85216FD6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10110-BB3C-4022-917C-B07C5740237B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1168266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D486DA-E622-43D1-8BDF-55EE2D9EB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BE471A0-55D8-4EC9-963C-12DB266A8C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FD5CAE-72A8-4B30-8A48-CF9F9CB9AB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4EA41-B4CC-4A6E-BC4F-0ADE85781878}" type="datetimeFigureOut">
              <a:rPr lang="en-SG" smtClean="0"/>
              <a:t>11/4/2021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613413-717B-431B-815C-F5F08EE36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17F77A-C6E2-4202-9348-6CB0B6BA5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10110-BB3C-4022-917C-B07C5740237B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2101065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106A2C0-C11B-4459-9446-E3CF5809C78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BD0799B-31D0-4AB7-BA0D-976D4F3C93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001368-07D5-4784-94E4-7AF9E0D00D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4EA41-B4CC-4A6E-BC4F-0ADE85781878}" type="datetimeFigureOut">
              <a:rPr lang="en-SG" smtClean="0"/>
              <a:t>11/4/2021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CF6B40-ED28-4AC2-840E-DE681FFC98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24F78B-294F-4478-85B9-1E3ED968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10110-BB3C-4022-917C-B07C5740237B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8172944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5B18F3-52DB-4982-813E-A883E095D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982928-3770-481C-AA8B-34577BE050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6902D5-AA32-4EF8-8F4E-BCEF4160BD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4EA41-B4CC-4A6E-BC4F-0ADE85781878}" type="datetimeFigureOut">
              <a:rPr lang="en-SG" smtClean="0"/>
              <a:t>11/4/2021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4AD442-E5B1-4039-A881-4436248F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8EFD39-E601-4B14-B42F-7E7B83298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10110-BB3C-4022-917C-B07C5740237B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8128041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E60AD-344E-4FD3-8CF0-13E3482DD0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7121BD-007A-4892-99ED-62465E7ADC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809E05-86B4-4388-A377-748D2852AC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4EA41-B4CC-4A6E-BC4F-0ADE85781878}" type="datetimeFigureOut">
              <a:rPr lang="en-SG" smtClean="0"/>
              <a:t>11/4/2021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DA7A49-3D2D-42F6-A323-11B8AEB066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D4A16D-E4A8-46FC-B14C-4A3376987E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10110-BB3C-4022-917C-B07C5740237B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3170302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D3F71A-9F1F-4F8D-8E08-FB7FBDE9FA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941970-2A94-4022-98B9-8290CBEB7B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1D53D5-4AA4-4127-9B12-8C7BB44BD0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C7DD1D-724B-4933-A2C9-13EE98235A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4EA41-B4CC-4A6E-BC4F-0ADE85781878}" type="datetimeFigureOut">
              <a:rPr lang="en-SG" smtClean="0"/>
              <a:t>11/4/2021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3BFCC7-E72D-49DB-9C62-F9AE428F9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0817CA-9AC9-4A0F-AEA7-BAB999B5D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10110-BB3C-4022-917C-B07C5740237B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2352197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CD089-FC64-4905-8E66-80792F969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8D694A-D562-4D17-AE60-34030A467A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DEBE48-3EF0-4029-9BBD-E16865DB3F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6A3D8CA-327C-4DA7-823D-F7FC404AAB4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C765F5A-5969-4915-9B94-0969FAA4CE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E4CB72D-F4A0-490C-8798-3C00043A96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4EA41-B4CC-4A6E-BC4F-0ADE85781878}" type="datetimeFigureOut">
              <a:rPr lang="en-SG" smtClean="0"/>
              <a:t>11/4/2021</a:t>
            </a:fld>
            <a:endParaRPr lang="en-S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99E303D-BF0D-4C92-B2CC-40CD7907F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2ACEBDD-F688-4560-A7DC-D4BE927ED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10110-BB3C-4022-917C-B07C5740237B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0779680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C5B50-CCB5-4CEF-B95A-9F077A9F78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9C7909C-3394-4355-85FB-BED0CB58E2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4EA41-B4CC-4A6E-BC4F-0ADE85781878}" type="datetimeFigureOut">
              <a:rPr lang="en-SG" smtClean="0"/>
              <a:t>11/4/2021</a:t>
            </a:fld>
            <a:endParaRPr lang="en-S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2341CB-0D32-4F81-BA98-234539D77E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CAFCCE-FF2E-4443-AD10-F8B1649987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10110-BB3C-4022-917C-B07C5740237B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7321812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AFA4D33-7903-4491-8918-A2F76FA85B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4EA41-B4CC-4A6E-BC4F-0ADE85781878}" type="datetimeFigureOut">
              <a:rPr lang="en-SG" smtClean="0"/>
              <a:t>11/4/2021</a:t>
            </a:fld>
            <a:endParaRPr lang="en-S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776A0E-DB07-4938-B47D-A243CF6ACB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F52368-A988-4CBF-BAA8-577BA9290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10110-BB3C-4022-917C-B07C5740237B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3339621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4AC78F-7B22-4A26-89D6-A7914A80D4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2937FA-3306-4E32-A4E7-509731276E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317675-BD41-4BF2-8798-5AE8A2105F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2539EA-88D3-4CE0-9D3E-9D3BAA8E11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4EA41-B4CC-4A6E-BC4F-0ADE85781878}" type="datetimeFigureOut">
              <a:rPr lang="en-SG" smtClean="0"/>
              <a:t>11/4/2021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C72617-F85B-4DAD-94E8-FA8D79B505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23A9DB-344D-49E0-A294-77BFF2E672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10110-BB3C-4022-917C-B07C5740237B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2390128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88B62-3509-4582-BE76-07A1D376FD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E67FA27-5E59-4919-9453-903039D4204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75EDE2-151C-4B6A-BBD5-D97F493379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331FEB-617E-4A94-A577-BA34859E2E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4EA41-B4CC-4A6E-BC4F-0ADE85781878}" type="datetimeFigureOut">
              <a:rPr lang="en-SG" smtClean="0"/>
              <a:t>11/4/2021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34D371-27E2-432B-BDD6-1F1D4A7F35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F017D8-B962-4DBA-BBFD-85C1E0B060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10110-BB3C-4022-917C-B07C5740237B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5322228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B8DB48F-0391-497D-9696-459A0B8124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C3049F-BEA7-4BB8-A435-ECD3CC238B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3A6FFE-DB7B-43EA-BA99-2FE33634E8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14EA41-B4CC-4A6E-BC4F-0ADE85781878}" type="datetimeFigureOut">
              <a:rPr lang="en-SG" smtClean="0"/>
              <a:t>11/4/2021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33B97E-5DD5-4E34-8657-FEB417E427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92E928-C730-4883-B11C-BE68C0D811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010110-BB3C-4022-917C-B07C5740237B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0238382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9" Type="http://schemas.openxmlformats.org/officeDocument/2006/relationships/image" Target="../media/image38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34" Type="http://schemas.openxmlformats.org/officeDocument/2006/relationships/image" Target="../media/image33.png"/><Relationship Id="rId42" Type="http://schemas.openxmlformats.org/officeDocument/2006/relationships/image" Target="../media/image41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33" Type="http://schemas.openxmlformats.org/officeDocument/2006/relationships/image" Target="../media/image32.png"/><Relationship Id="rId38" Type="http://schemas.openxmlformats.org/officeDocument/2006/relationships/image" Target="../media/image37.png"/><Relationship Id="rId46" Type="http://schemas.openxmlformats.org/officeDocument/2006/relationships/image" Target="../media/image45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png"/><Relationship Id="rId41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32" Type="http://schemas.openxmlformats.org/officeDocument/2006/relationships/image" Target="../media/image31.png"/><Relationship Id="rId37" Type="http://schemas.openxmlformats.org/officeDocument/2006/relationships/image" Target="../media/image36.png"/><Relationship Id="rId40" Type="http://schemas.openxmlformats.org/officeDocument/2006/relationships/image" Target="../media/image39.png"/><Relationship Id="rId45" Type="http://schemas.openxmlformats.org/officeDocument/2006/relationships/image" Target="../media/image44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36" Type="http://schemas.openxmlformats.org/officeDocument/2006/relationships/image" Target="../media/image35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31" Type="http://schemas.openxmlformats.org/officeDocument/2006/relationships/image" Target="../media/image30.png"/><Relationship Id="rId44" Type="http://schemas.openxmlformats.org/officeDocument/2006/relationships/image" Target="../media/image43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Relationship Id="rId30" Type="http://schemas.openxmlformats.org/officeDocument/2006/relationships/image" Target="../media/image29.png"/><Relationship Id="rId35" Type="http://schemas.openxmlformats.org/officeDocument/2006/relationships/image" Target="../media/image34.png"/><Relationship Id="rId43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7.png"/><Relationship Id="rId18" Type="http://schemas.openxmlformats.org/officeDocument/2006/relationships/image" Target="../media/image62.png"/><Relationship Id="rId26" Type="http://schemas.openxmlformats.org/officeDocument/2006/relationships/image" Target="../media/image70.png"/><Relationship Id="rId3" Type="http://schemas.openxmlformats.org/officeDocument/2006/relationships/image" Target="../media/image47.png"/><Relationship Id="rId21" Type="http://schemas.openxmlformats.org/officeDocument/2006/relationships/image" Target="../media/image65.png"/><Relationship Id="rId34" Type="http://schemas.openxmlformats.org/officeDocument/2006/relationships/image" Target="../media/image78.png"/><Relationship Id="rId7" Type="http://schemas.openxmlformats.org/officeDocument/2006/relationships/image" Target="../media/image51.png"/><Relationship Id="rId12" Type="http://schemas.openxmlformats.org/officeDocument/2006/relationships/image" Target="../media/image56.png"/><Relationship Id="rId17" Type="http://schemas.openxmlformats.org/officeDocument/2006/relationships/image" Target="../media/image61.png"/><Relationship Id="rId25" Type="http://schemas.openxmlformats.org/officeDocument/2006/relationships/image" Target="../media/image69.png"/><Relationship Id="rId33" Type="http://schemas.openxmlformats.org/officeDocument/2006/relationships/image" Target="../media/image77.png"/><Relationship Id="rId2" Type="http://schemas.openxmlformats.org/officeDocument/2006/relationships/image" Target="../media/image46.png"/><Relationship Id="rId16" Type="http://schemas.openxmlformats.org/officeDocument/2006/relationships/image" Target="../media/image60.png"/><Relationship Id="rId20" Type="http://schemas.openxmlformats.org/officeDocument/2006/relationships/image" Target="../media/image64.png"/><Relationship Id="rId29" Type="http://schemas.openxmlformats.org/officeDocument/2006/relationships/image" Target="../media/image7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11" Type="http://schemas.openxmlformats.org/officeDocument/2006/relationships/image" Target="../media/image55.png"/><Relationship Id="rId24" Type="http://schemas.openxmlformats.org/officeDocument/2006/relationships/image" Target="../media/image68.png"/><Relationship Id="rId32" Type="http://schemas.openxmlformats.org/officeDocument/2006/relationships/image" Target="../media/image76.png"/><Relationship Id="rId5" Type="http://schemas.openxmlformats.org/officeDocument/2006/relationships/image" Target="../media/image49.png"/><Relationship Id="rId15" Type="http://schemas.openxmlformats.org/officeDocument/2006/relationships/image" Target="../media/image59.png"/><Relationship Id="rId23" Type="http://schemas.openxmlformats.org/officeDocument/2006/relationships/image" Target="../media/image67.png"/><Relationship Id="rId28" Type="http://schemas.openxmlformats.org/officeDocument/2006/relationships/image" Target="../media/image72.png"/><Relationship Id="rId10" Type="http://schemas.openxmlformats.org/officeDocument/2006/relationships/image" Target="../media/image54.png"/><Relationship Id="rId19" Type="http://schemas.openxmlformats.org/officeDocument/2006/relationships/image" Target="../media/image63.png"/><Relationship Id="rId31" Type="http://schemas.openxmlformats.org/officeDocument/2006/relationships/image" Target="../media/image75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Relationship Id="rId14" Type="http://schemas.openxmlformats.org/officeDocument/2006/relationships/image" Target="../media/image58.png"/><Relationship Id="rId22" Type="http://schemas.openxmlformats.org/officeDocument/2006/relationships/image" Target="../media/image66.png"/><Relationship Id="rId27" Type="http://schemas.openxmlformats.org/officeDocument/2006/relationships/image" Target="../media/image71.png"/><Relationship Id="rId30" Type="http://schemas.openxmlformats.org/officeDocument/2006/relationships/image" Target="../media/image7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Picture 80">
            <a:extLst>
              <a:ext uri="{FF2B5EF4-FFF2-40B4-BE49-F238E27FC236}">
                <a16:creationId xmlns:a16="http://schemas.microsoft.com/office/drawing/2014/main" id="{50B16195-D6F6-40C8-AEBB-2834708413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4629" y="2011286"/>
            <a:ext cx="966255" cy="491755"/>
          </a:xfrm>
          <a:prstGeom prst="rect">
            <a:avLst/>
          </a:prstGeom>
        </p:spPr>
      </p:pic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CFF6EB1E-69F8-4200-90B3-B5AB2EC93E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6001455"/>
              </p:ext>
            </p:extLst>
          </p:nvPr>
        </p:nvGraphicFramePr>
        <p:xfrm>
          <a:off x="0" y="-4811"/>
          <a:ext cx="12192000" cy="688086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1607713611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3665395198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446977976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182937722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702219314"/>
                    </a:ext>
                  </a:extLst>
                </a:gridCol>
              </a:tblGrid>
              <a:tr h="6803544">
                <a:tc>
                  <a:txBody>
                    <a:bodyPr/>
                    <a:lstStyle/>
                    <a:p>
                      <a:r>
                        <a:rPr lang="en-SG" sz="550" b="0" dirty="0">
                          <a:solidFill>
                            <a:srgbClr val="C00000"/>
                          </a:solidFill>
                          <a:latin typeface="Arial Nova Cond" panose="020B0506020202020204" pitchFamily="34" charset="0"/>
                        </a:rPr>
                        <a:t>Joining</a:t>
                      </a:r>
                      <a:r>
                        <a:rPr lang="en-SG" sz="550" b="0" dirty="0">
                          <a:latin typeface="Arial Nova Cond" panose="020B0506020202020204" pitchFamily="34" charset="0"/>
                        </a:rPr>
                        <a:t> – welding/brazing/soldering/adhesive bonding; processes form a </a:t>
                      </a:r>
                      <a:r>
                        <a:rPr lang="en-SG" sz="550" b="0" dirty="0">
                          <a:solidFill>
                            <a:schemeClr val="accent1"/>
                          </a:solidFill>
                          <a:latin typeface="Arial Nova Cond" panose="020B0506020202020204" pitchFamily="34" charset="0"/>
                        </a:rPr>
                        <a:t>permanent</a:t>
                      </a:r>
                      <a:r>
                        <a:rPr lang="en-SG" sz="550" b="0" dirty="0">
                          <a:latin typeface="Arial Nova Cond" panose="020B0506020202020204" pitchFamily="34" charset="0"/>
                        </a:rPr>
                        <a:t> joint between parts</a:t>
                      </a:r>
                    </a:p>
                    <a:p>
                      <a:r>
                        <a:rPr lang="en-SG" sz="550" b="0" dirty="0">
                          <a:solidFill>
                            <a:srgbClr val="C00000"/>
                          </a:solidFill>
                          <a:latin typeface="Arial Nova Cond" panose="020B0506020202020204" pitchFamily="34" charset="0"/>
                        </a:rPr>
                        <a:t>Assembly</a:t>
                      </a:r>
                      <a:r>
                        <a:rPr lang="en-SG" sz="550" b="0" dirty="0">
                          <a:latin typeface="Arial Nova Cond" panose="020B0506020202020204" pitchFamily="34" charset="0"/>
                        </a:rPr>
                        <a:t> – mechanical methods(usually) of fastening parts together; some allow for easy disassembly, while others do not</a:t>
                      </a:r>
                    </a:p>
                    <a:p>
                      <a:r>
                        <a:rPr lang="en-SG" sz="550" b="0" dirty="0">
                          <a:solidFill>
                            <a:srgbClr val="C00000"/>
                          </a:solidFill>
                          <a:latin typeface="Arial Nova Cond" panose="020B0506020202020204" pitchFamily="34" charset="0"/>
                        </a:rPr>
                        <a:t>Welding</a:t>
                      </a:r>
                      <a:r>
                        <a:rPr lang="en-SG" sz="550" b="0" dirty="0">
                          <a:solidFill>
                            <a:schemeClr val="tx1"/>
                          </a:solidFill>
                          <a:latin typeface="Arial Nova Cond" panose="020B0506020202020204" pitchFamily="34" charset="0"/>
                        </a:rPr>
                        <a:t> </a:t>
                      </a:r>
                      <a:r>
                        <a:rPr lang="en-SG" sz="550" b="0" dirty="0">
                          <a:latin typeface="Arial Nova Cond" panose="020B0506020202020204" pitchFamily="34" charset="0"/>
                        </a:rPr>
                        <a:t>–</a:t>
                      </a:r>
                      <a:r>
                        <a:rPr lang="en-SG" sz="550" b="0" dirty="0">
                          <a:solidFill>
                            <a:schemeClr val="tx1"/>
                          </a:solidFill>
                          <a:latin typeface="Arial Nova Cond" panose="020B0506020202020204" pitchFamily="34" charset="0"/>
                        </a:rPr>
                        <a:t> &gt;=2 parts coalesced at contacting surfaces by application of heat/pressure; can be either one or a combination of both; sometimes a filler material added to facilitate coalescence; essentially </a:t>
                      </a:r>
                      <a:r>
                        <a:rPr lang="en-SG" sz="550" b="0" dirty="0">
                          <a:solidFill>
                            <a:schemeClr val="accent1"/>
                          </a:solidFill>
                          <a:latin typeface="Arial Nova Cond" panose="020B0506020202020204" pitchFamily="34" charset="0"/>
                        </a:rPr>
                        <a:t>atomic bonding</a:t>
                      </a:r>
                    </a:p>
                    <a:p>
                      <a:r>
                        <a:rPr lang="en-SG" sz="550" b="0" dirty="0">
                          <a:solidFill>
                            <a:srgbClr val="C00000"/>
                          </a:solidFill>
                          <a:latin typeface="Arial Nova Cond" panose="020B0506020202020204" pitchFamily="34" charset="0"/>
                        </a:rPr>
                        <a:t>Fusion Welding </a:t>
                      </a:r>
                      <a:r>
                        <a:rPr lang="en-SG" sz="550" b="0" dirty="0">
                          <a:solidFill>
                            <a:schemeClr val="tx1"/>
                          </a:solidFill>
                          <a:latin typeface="Arial Nova Cond" panose="020B0506020202020204" pitchFamily="34" charset="0"/>
                        </a:rPr>
                        <a:t>– joining process that </a:t>
                      </a:r>
                      <a:r>
                        <a:rPr lang="en-SG" sz="550" b="0" dirty="0">
                          <a:solidFill>
                            <a:schemeClr val="accent1"/>
                          </a:solidFill>
                          <a:latin typeface="Arial Nova Cond" panose="020B0506020202020204" pitchFamily="34" charset="0"/>
                        </a:rPr>
                        <a:t>melt</a:t>
                      </a:r>
                      <a:r>
                        <a:rPr lang="en-SG" sz="550" b="0" dirty="0">
                          <a:solidFill>
                            <a:schemeClr val="tx1"/>
                          </a:solidFill>
                          <a:latin typeface="Arial Nova Cond" panose="020B0506020202020204" pitchFamily="34" charset="0"/>
                        </a:rPr>
                        <a:t> the base metals; filler metal added to molten pool to facilitate process &amp; provide bulk &amp; added strength to welded joint; e.g. </a:t>
                      </a:r>
                      <a:r>
                        <a:rPr lang="en-SG" sz="550" b="0" dirty="0">
                          <a:solidFill>
                            <a:schemeClr val="accent1"/>
                          </a:solidFill>
                          <a:latin typeface="Arial Nova Cond" panose="020B0506020202020204" pitchFamily="34" charset="0"/>
                        </a:rPr>
                        <a:t>arc welding(AW): </a:t>
                      </a:r>
                      <a:r>
                        <a:rPr lang="en-SG" sz="550" b="0" dirty="0">
                          <a:solidFill>
                            <a:schemeClr val="tx1"/>
                          </a:solidFill>
                          <a:latin typeface="Arial Nova Cond" panose="020B0506020202020204" pitchFamily="34" charset="0"/>
                        </a:rPr>
                        <a:t>melting metals by electric arc, </a:t>
                      </a:r>
                      <a:r>
                        <a:rPr lang="en-SG" sz="550" b="0" dirty="0">
                          <a:solidFill>
                            <a:schemeClr val="accent1"/>
                          </a:solidFill>
                          <a:latin typeface="Arial Nova Cond" panose="020B0506020202020204" pitchFamily="34" charset="0"/>
                        </a:rPr>
                        <a:t>Oxyfuel gas welding (OFW): </a:t>
                      </a:r>
                      <a:r>
                        <a:rPr lang="en-SG" sz="550" b="0" dirty="0">
                          <a:solidFill>
                            <a:schemeClr val="tx1"/>
                          </a:solidFill>
                          <a:latin typeface="Arial Nova Cond" panose="020B0506020202020204" pitchFamily="34" charset="0"/>
                        </a:rPr>
                        <a:t>melting by oxyfuel gas (acetylene, etc) </a:t>
                      </a:r>
                      <a:r>
                        <a:rPr lang="en-SG" sz="550" b="0" dirty="0">
                          <a:solidFill>
                            <a:schemeClr val="accent1"/>
                          </a:solidFill>
                          <a:latin typeface="Arial Nova Cond" panose="020B0506020202020204" pitchFamily="34" charset="0"/>
                        </a:rPr>
                        <a:t>autogenous weld</a:t>
                      </a:r>
                      <a:r>
                        <a:rPr lang="en-SG" sz="550" b="0" dirty="0">
                          <a:solidFill>
                            <a:schemeClr val="tx1"/>
                          </a:solidFill>
                          <a:latin typeface="Arial Nova Cond" panose="020B0506020202020204" pitchFamily="34" charset="0"/>
                        </a:rPr>
                        <a:t>: no filler metal used; </a:t>
                      </a:r>
                      <a:r>
                        <a:rPr lang="en-SG" sz="550" b="0" dirty="0">
                          <a:solidFill>
                            <a:srgbClr val="C00000"/>
                          </a:solidFill>
                          <a:latin typeface="Arial Nova Cond" panose="020B0506020202020204" pitchFamily="34" charset="0"/>
                        </a:rPr>
                        <a:t>Solid State Welding (SSW)</a:t>
                      </a:r>
                      <a:r>
                        <a:rPr lang="en-SG" sz="550" b="0" dirty="0">
                          <a:solidFill>
                            <a:schemeClr val="tx1"/>
                          </a:solidFill>
                          <a:latin typeface="Arial Nova Cond" panose="020B0506020202020204" pitchFamily="34" charset="0"/>
                        </a:rPr>
                        <a:t>: </a:t>
                      </a:r>
                      <a:r>
                        <a:rPr lang="en-US" sz="550" b="0" dirty="0">
                          <a:latin typeface="Arial Nova Cond" panose="020B0506020202020204" pitchFamily="34" charset="0"/>
                        </a:rPr>
                        <a:t>Joining processes where coalescence results from application of pressure alone or combination of heat &amp; pressure; if heat used, temp should be &lt; melting </a:t>
                      </a:r>
                      <a:r>
                        <a:rPr lang="en-US" sz="550" b="0" dirty="0" err="1">
                          <a:latin typeface="Arial Nova Cond" panose="020B0506020202020204" pitchFamily="34" charset="0"/>
                        </a:rPr>
                        <a:t>pt</a:t>
                      </a:r>
                      <a:r>
                        <a:rPr lang="en-US" sz="550" b="0" dirty="0">
                          <a:latin typeface="Arial Nova Cond" panose="020B0506020202020204" pitchFamily="34" charset="0"/>
                        </a:rPr>
                        <a:t> of metals being welded; no filler metal is added in SSW, e.g. </a:t>
                      </a:r>
                      <a:r>
                        <a:rPr lang="en-US" sz="550" b="0" dirty="0">
                          <a:solidFill>
                            <a:schemeClr val="accent1"/>
                          </a:solidFill>
                          <a:latin typeface="Arial Nova Cond" panose="020B0506020202020204" pitchFamily="34" charset="0"/>
                        </a:rPr>
                        <a:t>Friction Welding(FRW)</a:t>
                      </a:r>
                      <a:r>
                        <a:rPr lang="en-US" sz="550" b="0" dirty="0">
                          <a:latin typeface="Arial Nova Cond" panose="020B0506020202020204" pitchFamily="34" charset="0"/>
                        </a:rPr>
                        <a:t>: coalescence by heat of friction between two surfaces, </a:t>
                      </a:r>
                      <a:r>
                        <a:rPr lang="en-US" sz="550" b="0" dirty="0">
                          <a:solidFill>
                            <a:schemeClr val="accent1"/>
                          </a:solidFill>
                          <a:latin typeface="Arial Nova Cond" panose="020B0506020202020204" pitchFamily="34" charset="0"/>
                        </a:rPr>
                        <a:t>Ultrasonic welding (USW): </a:t>
                      </a:r>
                      <a:r>
                        <a:rPr lang="en-US" sz="550" b="0" dirty="0">
                          <a:latin typeface="Arial Nova Cond" panose="020B0506020202020204" pitchFamily="34" charset="0"/>
                        </a:rPr>
                        <a:t>coalescence by ultrasonic oscillating motion in a direction parallel to contacting surfaces of two parts held together under pressure, </a:t>
                      </a:r>
                      <a:r>
                        <a:rPr lang="en-US" sz="550" b="0" dirty="0">
                          <a:solidFill>
                            <a:schemeClr val="accent1"/>
                          </a:solidFill>
                          <a:latin typeface="Arial Nova Cond" panose="020B0506020202020204" pitchFamily="34" charset="0"/>
                        </a:rPr>
                        <a:t>Resistance welding</a:t>
                      </a:r>
                      <a:r>
                        <a:rPr lang="en-US" sz="550" b="0" dirty="0">
                          <a:latin typeface="Arial Nova Cond" panose="020B0506020202020204" pitchFamily="34" charset="0"/>
                        </a:rPr>
                        <a:t>: melting is accomplished by heat from resistance to an electrical current between faying surfaces held together under pressure</a:t>
                      </a:r>
                    </a:p>
                    <a:p>
                      <a:endParaRPr lang="en-US" sz="550" b="0" dirty="0">
                        <a:solidFill>
                          <a:schemeClr val="tx1"/>
                        </a:solidFill>
                        <a:latin typeface="Arial Nova Cond" panose="020B0506020202020204" pitchFamily="34" charset="0"/>
                      </a:endParaRPr>
                    </a:p>
                    <a:p>
                      <a:endParaRPr lang="en-US" sz="550" b="0" dirty="0">
                        <a:solidFill>
                          <a:schemeClr val="tx1"/>
                        </a:solidFill>
                        <a:latin typeface="Arial Nova Cond" panose="020B0506020202020204" pitchFamily="34" charset="0"/>
                      </a:endParaRPr>
                    </a:p>
                    <a:p>
                      <a:endParaRPr lang="en-US" sz="550" b="0" dirty="0">
                        <a:solidFill>
                          <a:schemeClr val="tx1"/>
                        </a:solidFill>
                        <a:latin typeface="Arial Nova Cond" panose="020B0506020202020204" pitchFamily="34" charset="0"/>
                      </a:endParaRPr>
                    </a:p>
                    <a:p>
                      <a:endParaRPr lang="en-US" sz="550" b="0" dirty="0">
                        <a:solidFill>
                          <a:schemeClr val="tx1"/>
                        </a:solidFill>
                        <a:latin typeface="Arial Nova Cond" panose="020B0506020202020204" pitchFamily="34" charset="0"/>
                      </a:endParaRPr>
                    </a:p>
                    <a:p>
                      <a:endParaRPr lang="en-US" sz="550" b="0" dirty="0">
                        <a:solidFill>
                          <a:schemeClr val="tx1"/>
                        </a:solidFill>
                        <a:latin typeface="Arial Nova Cond" panose="020B0506020202020204" pitchFamily="34" charset="0"/>
                      </a:endParaRPr>
                    </a:p>
                    <a:p>
                      <a:endParaRPr lang="en-US" sz="550" b="0" dirty="0">
                        <a:solidFill>
                          <a:schemeClr val="tx1"/>
                        </a:solidFill>
                        <a:latin typeface="Arial Nova Cond" panose="020B0506020202020204" pitchFamily="34" charset="0"/>
                      </a:endParaRPr>
                    </a:p>
                    <a:p>
                      <a:r>
                        <a:rPr lang="en-US" sz="550" b="0" dirty="0">
                          <a:solidFill>
                            <a:srgbClr val="C00000"/>
                          </a:solidFill>
                          <a:latin typeface="Arial Nova Cond" panose="020B0506020202020204" pitchFamily="34" charset="0"/>
                        </a:rPr>
                        <a:t>Types of Joints</a:t>
                      </a:r>
                    </a:p>
                    <a:p>
                      <a:endParaRPr lang="en-US" sz="550" b="0" dirty="0">
                        <a:solidFill>
                          <a:srgbClr val="C00000"/>
                        </a:solidFill>
                        <a:latin typeface="Arial Nova Cond" panose="020B0506020202020204" pitchFamily="34" charset="0"/>
                      </a:endParaRPr>
                    </a:p>
                    <a:p>
                      <a:endParaRPr lang="en-US" sz="550" b="0" dirty="0">
                        <a:solidFill>
                          <a:srgbClr val="C00000"/>
                        </a:solidFill>
                        <a:latin typeface="Arial Nova Cond" panose="020B0506020202020204" pitchFamily="34" charset="0"/>
                      </a:endParaRPr>
                    </a:p>
                    <a:p>
                      <a:endParaRPr lang="en-US" sz="550" b="0" dirty="0">
                        <a:solidFill>
                          <a:srgbClr val="C00000"/>
                        </a:solidFill>
                        <a:latin typeface="Arial Nova Cond" panose="020B0506020202020204" pitchFamily="34" charset="0"/>
                      </a:endParaRPr>
                    </a:p>
                    <a:p>
                      <a:endParaRPr lang="en-US" sz="550" b="0" dirty="0">
                        <a:solidFill>
                          <a:srgbClr val="C00000"/>
                        </a:solidFill>
                        <a:latin typeface="Arial Nova Cond" panose="020B0506020202020204" pitchFamily="34" charset="0"/>
                      </a:endParaRPr>
                    </a:p>
                    <a:p>
                      <a:endParaRPr lang="en-US" sz="550" b="0" dirty="0">
                        <a:solidFill>
                          <a:srgbClr val="C00000"/>
                        </a:solidFill>
                        <a:latin typeface="Arial Nova Cond" panose="020B0506020202020204" pitchFamily="34" charset="0"/>
                      </a:endParaRPr>
                    </a:p>
                    <a:p>
                      <a:r>
                        <a:rPr lang="en-US" sz="550" b="0" dirty="0">
                          <a:solidFill>
                            <a:schemeClr val="accent1"/>
                          </a:solidFill>
                          <a:latin typeface="Arial Nova Cond" panose="020B0506020202020204" pitchFamily="34" charset="0"/>
                        </a:rPr>
                        <a:t>Fillet Welds</a:t>
                      </a:r>
                    </a:p>
                    <a:p>
                      <a:r>
                        <a:rPr lang="en-US" sz="550" b="0" dirty="0">
                          <a:solidFill>
                            <a:schemeClr val="tx1"/>
                          </a:solidFill>
                          <a:latin typeface="Arial Nova Cond" panose="020B0506020202020204" pitchFamily="34" charset="0"/>
                        </a:rPr>
                        <a:t>(a) Inside single fillet corner joint;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550" b="0" dirty="0">
                          <a:solidFill>
                            <a:schemeClr val="tx1"/>
                          </a:solidFill>
                          <a:latin typeface="Arial Nova Cond" panose="020B0506020202020204" pitchFamily="34" charset="0"/>
                        </a:rPr>
                        <a:t>(b) Outside single fillet corner joint;</a:t>
                      </a:r>
                    </a:p>
                    <a:p>
                      <a:r>
                        <a:rPr lang="en-US" sz="550" b="0" dirty="0">
                          <a:solidFill>
                            <a:schemeClr val="tx1"/>
                          </a:solidFill>
                          <a:latin typeface="Arial Nova Cond" panose="020B0506020202020204" pitchFamily="34" charset="0"/>
                        </a:rPr>
                        <a:t>(c) Double fillet lab joint;</a:t>
                      </a:r>
                    </a:p>
                    <a:p>
                      <a:r>
                        <a:rPr lang="en-US" sz="550" b="0" dirty="0">
                          <a:solidFill>
                            <a:schemeClr val="tx1"/>
                          </a:solidFill>
                          <a:latin typeface="Arial Nova Cond" panose="020B0506020202020204" pitchFamily="34" charset="0"/>
                        </a:rPr>
                        <a:t>(d) Double fillet tee joint</a:t>
                      </a:r>
                    </a:p>
                    <a:p>
                      <a:r>
                        <a:rPr lang="en-US" sz="550" b="0" dirty="0">
                          <a:solidFill>
                            <a:schemeClr val="accent1"/>
                          </a:solidFill>
                          <a:latin typeface="Arial Nova Cond" panose="020B0506020202020204" pitchFamily="34" charset="0"/>
                        </a:rPr>
                        <a:t>Groove Welds</a:t>
                      </a:r>
                    </a:p>
                    <a:p>
                      <a:pPr marL="0" indent="0">
                        <a:buNone/>
                      </a:pPr>
                      <a:r>
                        <a:rPr lang="en-SG" sz="550" b="0" dirty="0">
                          <a:latin typeface="Arial Nova Cond" panose="020B0506020202020204" pitchFamily="34" charset="0"/>
                        </a:rPr>
                        <a:t>(a) square groove weld; one side; </a:t>
                      </a:r>
                    </a:p>
                    <a:p>
                      <a:pPr marL="0" indent="0">
                        <a:buNone/>
                      </a:pPr>
                      <a:r>
                        <a:rPr lang="en-SG" sz="550" b="0" dirty="0">
                          <a:latin typeface="Arial Nova Cond" panose="020B0506020202020204" pitchFamily="34" charset="0"/>
                        </a:rPr>
                        <a:t>(b) single bevel groove weld; </a:t>
                      </a:r>
                    </a:p>
                    <a:p>
                      <a:pPr marL="0" indent="0">
                        <a:buNone/>
                      </a:pPr>
                      <a:r>
                        <a:rPr lang="en-SG" sz="550" b="0" dirty="0">
                          <a:latin typeface="Arial Nova Cond" panose="020B0506020202020204" pitchFamily="34" charset="0"/>
                        </a:rPr>
                        <a:t>(c) single V-groove weld; </a:t>
                      </a:r>
                    </a:p>
                    <a:p>
                      <a:pPr marL="0" indent="0">
                        <a:buNone/>
                      </a:pPr>
                      <a:r>
                        <a:rPr lang="en-SG" sz="550" b="0" dirty="0">
                          <a:latin typeface="Arial Nova Cond" panose="020B0506020202020204" pitchFamily="34" charset="0"/>
                        </a:rPr>
                        <a:t>(d) single U-groove weld; </a:t>
                      </a:r>
                    </a:p>
                    <a:p>
                      <a:pPr marL="0" indent="0">
                        <a:buNone/>
                      </a:pPr>
                      <a:r>
                        <a:rPr lang="en-SG" sz="550" b="0" dirty="0">
                          <a:latin typeface="Arial Nova Cond" panose="020B0506020202020204" pitchFamily="34" charset="0"/>
                        </a:rPr>
                        <a:t>(e) single J-groove weld; </a:t>
                      </a:r>
                    </a:p>
                    <a:p>
                      <a:pPr marL="0" indent="0">
                        <a:buNone/>
                      </a:pPr>
                      <a:r>
                        <a:rPr lang="en-SG" sz="550" b="0" dirty="0">
                          <a:latin typeface="Arial Nova Cond" panose="020B0506020202020204" pitchFamily="34" charset="0"/>
                        </a:rPr>
                        <a:t>(f) double V-groove weld for thicker sections. </a:t>
                      </a:r>
                    </a:p>
                    <a:p>
                      <a:pPr marL="0" indent="0">
                        <a:buNone/>
                      </a:pPr>
                      <a:r>
                        <a:rPr lang="en-SG" sz="550" b="0" dirty="0">
                          <a:solidFill>
                            <a:schemeClr val="accent1"/>
                          </a:solidFill>
                          <a:latin typeface="Arial Nova Cond" panose="020B0506020202020204" pitchFamily="34" charset="0"/>
                        </a:rPr>
                        <a:t>Spot Welds</a:t>
                      </a:r>
                    </a:p>
                    <a:p>
                      <a:pPr marL="0" indent="0">
                        <a:buNone/>
                      </a:pPr>
                      <a:r>
                        <a:rPr lang="en-SG" sz="550" b="0" dirty="0">
                          <a:solidFill>
                            <a:schemeClr val="tx1"/>
                          </a:solidFill>
                          <a:latin typeface="Arial Nova Cond" panose="020B0506020202020204" pitchFamily="34" charset="0"/>
                        </a:rPr>
                        <a:t>Small fused section between </a:t>
                      </a:r>
                    </a:p>
                    <a:p>
                      <a:pPr marL="0" indent="0">
                        <a:buNone/>
                      </a:pPr>
                      <a:r>
                        <a:rPr lang="en-SG" sz="550" b="0" dirty="0">
                          <a:solidFill>
                            <a:schemeClr val="tx1"/>
                          </a:solidFill>
                          <a:latin typeface="Arial Nova Cond" panose="020B0506020202020204" pitchFamily="34" charset="0"/>
                        </a:rPr>
                        <a:t>surfaces of 2 sheets/places</a:t>
                      </a:r>
                    </a:p>
                    <a:p>
                      <a:pPr marL="0" indent="0">
                        <a:buFontTx/>
                        <a:buNone/>
                      </a:pPr>
                      <a:r>
                        <a:rPr lang="en-SG" sz="550" b="0" dirty="0">
                          <a:solidFill>
                            <a:schemeClr val="tx1"/>
                          </a:solidFill>
                          <a:latin typeface="Arial Nova Cond" panose="020B0506020202020204" pitchFamily="34" charset="0"/>
                        </a:rPr>
                        <a:t>- used for lap joints; Closely </a:t>
                      </a:r>
                    </a:p>
                    <a:p>
                      <a:pPr marL="0" indent="0">
                        <a:buFontTx/>
                        <a:buNone/>
                      </a:pPr>
                      <a:r>
                        <a:rPr lang="en-SG" sz="550" b="0" dirty="0">
                          <a:solidFill>
                            <a:schemeClr val="tx1"/>
                          </a:solidFill>
                          <a:latin typeface="Arial Nova Cond" panose="020B0506020202020204" pitchFamily="34" charset="0"/>
                        </a:rPr>
                        <a:t>associated with </a:t>
                      </a:r>
                      <a:r>
                        <a:rPr lang="en-SG" sz="550" b="0" u="sng" dirty="0">
                          <a:solidFill>
                            <a:schemeClr val="tx1"/>
                          </a:solidFill>
                          <a:latin typeface="Arial Nova Cond" panose="020B0506020202020204" pitchFamily="34" charset="0"/>
                        </a:rPr>
                        <a:t>resistant welding</a:t>
                      </a:r>
                      <a:endParaRPr lang="en-US" sz="550" b="0" u="sng" dirty="0">
                        <a:solidFill>
                          <a:schemeClr val="tx1"/>
                        </a:solidFill>
                        <a:latin typeface="Arial Nova Cond" panose="020B0506020202020204" pitchFamily="34" charset="0"/>
                      </a:endParaRPr>
                    </a:p>
                    <a:p>
                      <a:r>
                        <a:rPr lang="en-US" sz="550" b="0" dirty="0">
                          <a:solidFill>
                            <a:srgbClr val="C00000"/>
                          </a:solidFill>
                          <a:latin typeface="Arial Nova Cond" panose="020B0506020202020204" pitchFamily="34" charset="0"/>
                        </a:rPr>
                        <a:t>Physics of Welding</a:t>
                      </a:r>
                    </a:p>
                    <a:p>
                      <a:r>
                        <a:rPr lang="en-US" sz="550" b="0" dirty="0">
                          <a:solidFill>
                            <a:schemeClr val="tx1"/>
                          </a:solidFill>
                          <a:latin typeface="Arial Nova Cond" panose="020B0506020202020204" pitchFamily="34" charset="0"/>
                        </a:rPr>
                        <a:t>fusion </a:t>
                      </a:r>
                      <a:r>
                        <a:rPr lang="en-US" sz="550" b="0" dirty="0">
                          <a:solidFill>
                            <a:schemeClr val="accent1"/>
                          </a:solidFill>
                          <a:latin typeface="Arial Nova Cond" panose="020B0506020202020204" pitchFamily="34" charset="0"/>
                        </a:rPr>
                        <a:t>most common </a:t>
                      </a:r>
                      <a:r>
                        <a:rPr lang="en-US" sz="550" b="0" dirty="0">
                          <a:solidFill>
                            <a:schemeClr val="tx1"/>
                          </a:solidFill>
                          <a:latin typeface="Arial Nova Cond" panose="020B0506020202020204" pitchFamily="34" charset="0"/>
                        </a:rPr>
                        <a:t>means of getting coalescence in welding; need source of high density heat energy must be supplied to faying surfaces -&gt; resulting temp. cause localized melting of base metals/filler metals; </a:t>
                      </a:r>
                      <a:r>
                        <a:rPr lang="en-US" sz="550" b="0" dirty="0">
                          <a:latin typeface="Arial Nova Cond" panose="020B0506020202020204" pitchFamily="34" charset="0"/>
                        </a:rPr>
                        <a:t>melt metal with min. energy but high heat densities </a:t>
                      </a:r>
                      <a:r>
                        <a:rPr lang="en-SG" sz="550" b="0" dirty="0">
                          <a:latin typeface="Arial Nova Cond" panose="020B0506020202020204" pitchFamily="34" charset="0"/>
                        </a:rPr>
                        <a:t>for </a:t>
                      </a:r>
                      <a:r>
                        <a:rPr lang="en-SG" sz="550" b="0" dirty="0">
                          <a:solidFill>
                            <a:schemeClr val="accent1"/>
                          </a:solidFill>
                          <a:latin typeface="Arial Nova Cond" panose="020B0506020202020204" pitchFamily="34" charset="0"/>
                        </a:rPr>
                        <a:t>metallurgical</a:t>
                      </a:r>
                      <a:r>
                        <a:rPr lang="en-SG" sz="550" b="0" dirty="0">
                          <a:latin typeface="Arial Nova Cond" panose="020B0506020202020204" pitchFamily="34" charset="0"/>
                        </a:rPr>
                        <a:t> reasons</a:t>
                      </a:r>
                      <a:endParaRPr lang="en-US" sz="550" b="0" dirty="0">
                        <a:solidFill>
                          <a:schemeClr val="tx1"/>
                        </a:solidFill>
                        <a:latin typeface="Arial Nova Cond" panose="020B0506020202020204" pitchFamily="34" charset="0"/>
                      </a:endParaRPr>
                    </a:p>
                    <a:p>
                      <a:r>
                        <a:rPr lang="en-US" sz="550" b="0" dirty="0">
                          <a:solidFill>
                            <a:srgbClr val="C00000"/>
                          </a:solidFill>
                          <a:latin typeface="Arial Nova Cond" panose="020B0506020202020204" pitchFamily="34" charset="0"/>
                        </a:rPr>
                        <a:t>Power Density (PD)                                  Approx. PD for Welding Processes</a:t>
                      </a:r>
                    </a:p>
                    <a:p>
                      <a:r>
                        <a:rPr lang="en-US" sz="550" b="0" dirty="0">
                          <a:solidFill>
                            <a:schemeClr val="tx1"/>
                          </a:solidFill>
                          <a:latin typeface="Arial Nova Cond" panose="020B0506020202020204" pitchFamily="34" charset="0"/>
                        </a:rPr>
                        <a:t>PD = power density, W/mm</a:t>
                      </a:r>
                      <a:r>
                        <a:rPr lang="en-US" sz="550" b="0" baseline="30000" dirty="0">
                          <a:solidFill>
                            <a:schemeClr val="tx1"/>
                          </a:solidFill>
                          <a:latin typeface="Arial Nova Cond" panose="020B0506020202020204" pitchFamily="34" charset="0"/>
                        </a:rPr>
                        <a:t>2   </a:t>
                      </a:r>
                    </a:p>
                    <a:p>
                      <a:r>
                        <a:rPr lang="en-SG" sz="550" b="0" dirty="0">
                          <a:solidFill>
                            <a:schemeClr val="tx1"/>
                          </a:solidFill>
                          <a:latin typeface="Arial Nova Cond" panose="020B0506020202020204" pitchFamily="34" charset="0"/>
                        </a:rPr>
                        <a:t>P = power entering surface, W</a:t>
                      </a:r>
                    </a:p>
                    <a:p>
                      <a:r>
                        <a:rPr lang="en-SG" sz="550" b="0" dirty="0">
                          <a:solidFill>
                            <a:schemeClr val="tx1"/>
                          </a:solidFill>
                          <a:latin typeface="Arial Nova Cond" panose="020B0506020202020204" pitchFamily="34" charset="0"/>
                        </a:rPr>
                        <a:t>A = Surface Area over which energy </a:t>
                      </a:r>
                    </a:p>
                    <a:p>
                      <a:r>
                        <a:rPr lang="en-SG" sz="550" b="0" dirty="0">
                          <a:solidFill>
                            <a:schemeClr val="tx1"/>
                          </a:solidFill>
                          <a:latin typeface="Arial Nova Cond" panose="020B0506020202020204" pitchFamily="34" charset="0"/>
                        </a:rPr>
                        <a:t>is entering, </a:t>
                      </a:r>
                      <a:r>
                        <a:rPr lang="en-US" sz="550" b="0" dirty="0">
                          <a:solidFill>
                            <a:schemeClr val="tx1"/>
                          </a:solidFill>
                          <a:latin typeface="Arial Nova Cond" panose="020B0506020202020204" pitchFamily="34" charset="0"/>
                        </a:rPr>
                        <a:t>mm</a:t>
                      </a:r>
                      <a:r>
                        <a:rPr lang="en-US" sz="550" b="0" baseline="30000" dirty="0">
                          <a:solidFill>
                            <a:schemeClr val="tx1"/>
                          </a:solidFill>
                          <a:latin typeface="Arial Nova Cond" panose="020B0506020202020204" pitchFamily="34" charset="0"/>
                        </a:rPr>
                        <a:t>2 </a:t>
                      </a:r>
                    </a:p>
                    <a:p>
                      <a:r>
                        <a:rPr lang="en-US" sz="550" b="0" dirty="0">
                          <a:solidFill>
                            <a:srgbClr val="C00000"/>
                          </a:solidFill>
                          <a:latin typeface="Arial Nova Cond" panose="020B0506020202020204" pitchFamily="34" charset="0"/>
                        </a:rPr>
                        <a:t>Unit Energy for Melting*</a:t>
                      </a:r>
                    </a:p>
                    <a:p>
                      <a:r>
                        <a:rPr lang="en-US" sz="550" b="0" dirty="0">
                          <a:solidFill>
                            <a:schemeClr val="tx1"/>
                          </a:solidFill>
                          <a:latin typeface="Arial Nova Cond" panose="020B0506020202020204" pitchFamily="34" charset="0"/>
                        </a:rPr>
                        <a:t>Qty of heat required to melt a unit vol. of</a:t>
                      </a:r>
                    </a:p>
                    <a:p>
                      <a:r>
                        <a:rPr lang="en-US" sz="550" b="0" dirty="0">
                          <a:solidFill>
                            <a:schemeClr val="tx1"/>
                          </a:solidFill>
                          <a:latin typeface="Arial Nova Cond" panose="020B0506020202020204" pitchFamily="34" charset="0"/>
                        </a:rPr>
                        <a:t>metal; sum of </a:t>
                      </a:r>
                      <a:r>
                        <a:rPr lang="en-US" sz="550" b="0" dirty="0">
                          <a:latin typeface="Arial Nova Cond" panose="020B0506020202020204" pitchFamily="34" charset="0"/>
                        </a:rPr>
                        <a:t>heat to raise temp. of solid </a:t>
                      </a:r>
                    </a:p>
                    <a:p>
                      <a:r>
                        <a:rPr lang="en-US" sz="550" b="0" dirty="0">
                          <a:latin typeface="Arial Nova Cond" panose="020B0506020202020204" pitchFamily="34" charset="0"/>
                        </a:rPr>
                        <a:t>metal to melting pt. (Depends on volumetric specific heat) + Heat to turn metal solid to liquid phase at melting pt. (Depends on heat of fusion); Um (j</a:t>
                      </a:r>
                      <a:r>
                        <a:rPr lang="en-SG" sz="550" b="0" dirty="0">
                          <a:latin typeface="Arial Nova Cond" panose="020B0506020202020204" pitchFamily="34" charset="0"/>
                        </a:rPr>
                        <a:t>/mm</a:t>
                      </a:r>
                      <a:r>
                        <a:rPr lang="en-SG" sz="550" b="0" baseline="30000" dirty="0">
                          <a:latin typeface="Arial Nova Cond" panose="020B0506020202020204" pitchFamily="34" charset="0"/>
                        </a:rPr>
                        <a:t>3</a:t>
                      </a:r>
                      <a:r>
                        <a:rPr lang="en-US" sz="550" b="0" dirty="0">
                          <a:latin typeface="Arial Nova Cond" panose="020B0506020202020204" pitchFamily="34" charset="0"/>
                        </a:rPr>
                        <a:t>), T</a:t>
                      </a:r>
                      <a:r>
                        <a:rPr lang="en-US" sz="550" b="0" baseline="-25000" dirty="0">
                          <a:latin typeface="Arial Nova Cond" panose="020B0506020202020204" pitchFamily="34" charset="0"/>
                        </a:rPr>
                        <a:t>m</a:t>
                      </a:r>
                      <a:r>
                        <a:rPr lang="en-US" sz="550" b="0" dirty="0">
                          <a:latin typeface="Arial Nova Cond" panose="020B0506020202020204" pitchFamily="34" charset="0"/>
                        </a:rPr>
                        <a:t> = melting </a:t>
                      </a:r>
                      <a:r>
                        <a:rPr lang="en-US" sz="550" b="0" dirty="0" err="1">
                          <a:latin typeface="Arial Nova Cond" panose="020B0506020202020204" pitchFamily="34" charset="0"/>
                        </a:rPr>
                        <a:t>pt</a:t>
                      </a:r>
                      <a:r>
                        <a:rPr lang="en-US" sz="550" b="0" dirty="0">
                          <a:latin typeface="Arial Nova Cond" panose="020B0506020202020204" pitchFamily="34" charset="0"/>
                        </a:rPr>
                        <a:t> of material, k = 3.33 × 10</a:t>
                      </a:r>
                      <a:r>
                        <a:rPr lang="en-US" sz="550" b="0" baseline="30000" dirty="0">
                          <a:latin typeface="Arial Nova Cond" panose="020B0506020202020204" pitchFamily="34" charset="0"/>
                        </a:rPr>
                        <a:t>-6</a:t>
                      </a:r>
                      <a:r>
                        <a:rPr lang="en-US" sz="550" b="0" dirty="0">
                          <a:latin typeface="Arial Nova Cond" panose="020B0506020202020204" pitchFamily="34" charset="0"/>
                        </a:rPr>
                        <a:t> for T</a:t>
                      </a:r>
                      <a:r>
                        <a:rPr lang="en-US" sz="550" b="0" baseline="-25000" dirty="0">
                          <a:latin typeface="Arial Nova Cond" panose="020B0506020202020204" pitchFamily="34" charset="0"/>
                        </a:rPr>
                        <a:t>m</a:t>
                      </a:r>
                      <a:r>
                        <a:rPr lang="en-US" sz="550" b="0" dirty="0">
                          <a:latin typeface="Arial Nova Cond" panose="020B0506020202020204" pitchFamily="34" charset="0"/>
                        </a:rPr>
                        <a:t>  in Kelvin (K) </a:t>
                      </a:r>
                      <a:r>
                        <a:rPr lang="en-US" sz="550" b="0" dirty="0">
                          <a:solidFill>
                            <a:schemeClr val="accent6"/>
                          </a:solidFill>
                          <a:latin typeface="Arial Nova Cond" panose="020B0506020202020204" pitchFamily="34" charset="0"/>
                        </a:rPr>
                        <a:t>(K = </a:t>
                      </a:r>
                      <a:r>
                        <a:rPr lang="en-US" sz="550" b="0" baseline="30000" dirty="0" err="1">
                          <a:solidFill>
                            <a:schemeClr val="accent6"/>
                          </a:solidFill>
                          <a:latin typeface="Arial Nova Cond" panose="020B0506020202020204" pitchFamily="34" charset="0"/>
                        </a:rPr>
                        <a:t>o</a:t>
                      </a:r>
                      <a:r>
                        <a:rPr lang="en-US" sz="550" b="0" dirty="0" err="1">
                          <a:solidFill>
                            <a:schemeClr val="accent6"/>
                          </a:solidFill>
                          <a:latin typeface="Arial Nova Cond" panose="020B0506020202020204" pitchFamily="34" charset="0"/>
                        </a:rPr>
                        <a:t>C</a:t>
                      </a:r>
                      <a:r>
                        <a:rPr lang="en-US" sz="550" b="0" dirty="0">
                          <a:solidFill>
                            <a:schemeClr val="accent6"/>
                          </a:solidFill>
                          <a:latin typeface="Arial Nova Cond" panose="020B0506020202020204" pitchFamily="34" charset="0"/>
                        </a:rPr>
                        <a:t> + 273)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550" b="0" dirty="0">
                          <a:solidFill>
                            <a:srgbClr val="C00000"/>
                          </a:solidFill>
                          <a:latin typeface="Arial Nova Cond" panose="020B0506020202020204" pitchFamily="34" charset="0"/>
                        </a:rPr>
                        <a:t>Two Heat Transfer Mechanisms</a:t>
                      </a:r>
                      <a:r>
                        <a:rPr lang="en-SG" sz="550" b="0" dirty="0">
                          <a:solidFill>
                            <a:schemeClr val="tx1"/>
                          </a:solidFill>
                          <a:latin typeface="Arial Nova Cond" panose="020B0506020202020204" pitchFamily="34" charset="0"/>
                        </a:rPr>
                        <a:t> - </a:t>
                      </a:r>
                      <a:r>
                        <a:rPr lang="en-US" sz="550" b="0" dirty="0">
                          <a:latin typeface="Arial Nova Cond" panose="020B0506020202020204" pitchFamily="34" charset="0"/>
                        </a:rPr>
                        <a:t>Not all of input energy used to melt weld metal; </a:t>
                      </a:r>
                      <a:r>
                        <a:rPr lang="en-US" sz="550" b="0" dirty="0">
                          <a:solidFill>
                            <a:schemeClr val="accent1"/>
                          </a:solidFill>
                          <a:latin typeface="Arial Nova Cond" panose="020B0506020202020204" pitchFamily="34" charset="0"/>
                        </a:rPr>
                        <a:t>Heat transfer efficiency f</a:t>
                      </a:r>
                      <a:r>
                        <a:rPr lang="en-US" sz="550" b="0" baseline="-25000" dirty="0">
                          <a:solidFill>
                            <a:schemeClr val="accent1"/>
                          </a:solidFill>
                          <a:latin typeface="Arial Nova Cond" panose="020B0506020202020204" pitchFamily="34" charset="0"/>
                        </a:rPr>
                        <a:t>1</a:t>
                      </a:r>
                      <a:r>
                        <a:rPr lang="en-US" sz="550" b="0" dirty="0">
                          <a:solidFill>
                            <a:schemeClr val="accent1"/>
                          </a:solidFill>
                          <a:latin typeface="Arial Nova Cond" panose="020B0506020202020204" pitchFamily="34" charset="0"/>
                        </a:rPr>
                        <a:t> </a:t>
                      </a:r>
                      <a:r>
                        <a:rPr lang="en-US" sz="550" b="0" dirty="0">
                          <a:latin typeface="Arial Nova Cond" panose="020B0506020202020204" pitchFamily="34" charset="0"/>
                        </a:rPr>
                        <a:t>- actual heat received by workpiece divided by total heat generated at source; </a:t>
                      </a:r>
                      <a:r>
                        <a:rPr lang="en-US" sz="550" b="0" dirty="0">
                          <a:solidFill>
                            <a:schemeClr val="accent1"/>
                          </a:solidFill>
                          <a:latin typeface="Arial Nova Cond" panose="020B0506020202020204" pitchFamily="34" charset="0"/>
                        </a:rPr>
                        <a:t>Melting efficiency f</a:t>
                      </a:r>
                      <a:r>
                        <a:rPr lang="en-US" sz="550" b="0" baseline="-25000" dirty="0">
                          <a:solidFill>
                            <a:schemeClr val="accent1"/>
                          </a:solidFill>
                          <a:latin typeface="Arial Nova Cond" panose="020B0506020202020204" pitchFamily="34" charset="0"/>
                        </a:rPr>
                        <a:t>2</a:t>
                      </a:r>
                      <a:r>
                        <a:rPr lang="en-US" sz="550" b="0" dirty="0">
                          <a:solidFill>
                            <a:schemeClr val="accent1"/>
                          </a:solidFill>
                          <a:latin typeface="Arial Nova Cond" panose="020B0506020202020204" pitchFamily="34" charset="0"/>
                        </a:rPr>
                        <a:t> </a:t>
                      </a:r>
                      <a:r>
                        <a:rPr lang="en-US" sz="550" b="0" dirty="0">
                          <a:latin typeface="Arial Nova Cond" panose="020B0506020202020204" pitchFamily="34" charset="0"/>
                        </a:rPr>
                        <a:t>- proportion of heat received at work surface used for melting; rest conducted into work metal</a:t>
                      </a:r>
                      <a:endParaRPr lang="en-US" sz="550" b="0" dirty="0">
                        <a:solidFill>
                          <a:srgbClr val="C00000"/>
                        </a:solidFill>
                        <a:latin typeface="Arial Nova Cond" panose="020B0506020202020204" pitchFamily="34" charset="0"/>
                      </a:endParaRPr>
                    </a:p>
                    <a:p>
                      <a:r>
                        <a:rPr lang="en-SG" sz="550" b="0" dirty="0">
                          <a:solidFill>
                            <a:srgbClr val="C00000"/>
                          </a:solidFill>
                          <a:latin typeface="Arial Nova Cond" panose="020B0506020202020204" pitchFamily="34" charset="0"/>
                        </a:rPr>
                        <a:t>Heat Available for Welding</a:t>
                      </a:r>
                    </a:p>
                    <a:p>
                      <a:r>
                        <a:rPr lang="en-US" sz="550" b="0" dirty="0" err="1">
                          <a:latin typeface="Arial Nova Cond" panose="020B0506020202020204" pitchFamily="34" charset="0"/>
                        </a:rPr>
                        <a:t>H</a:t>
                      </a:r>
                      <a:r>
                        <a:rPr lang="en-US" sz="550" b="0" baseline="-25000" dirty="0" err="1">
                          <a:latin typeface="Arial Nova Cond" panose="020B0506020202020204" pitchFamily="34" charset="0"/>
                        </a:rPr>
                        <a:t>w</a:t>
                      </a:r>
                      <a:r>
                        <a:rPr lang="en-US" sz="550" b="0" dirty="0">
                          <a:latin typeface="Arial Nova Cond" panose="020B0506020202020204" pitchFamily="34" charset="0"/>
                        </a:rPr>
                        <a:t> = net heat available for welding; f</a:t>
                      </a:r>
                      <a:r>
                        <a:rPr lang="en-US" sz="550" b="0" baseline="-25000" dirty="0">
                          <a:latin typeface="Arial Nova Cond" panose="020B0506020202020204" pitchFamily="34" charset="0"/>
                        </a:rPr>
                        <a:t>1</a:t>
                      </a:r>
                      <a:r>
                        <a:rPr lang="en-US" sz="550" b="0" dirty="0">
                          <a:latin typeface="Arial Nova Cond" panose="020B0506020202020204" pitchFamily="34" charset="0"/>
                        </a:rPr>
                        <a:t> = heat transfer efficiency; </a:t>
                      </a:r>
                    </a:p>
                    <a:p>
                      <a:r>
                        <a:rPr lang="en-US" sz="550" b="0" dirty="0">
                          <a:latin typeface="Arial Nova Cond" panose="020B0506020202020204" pitchFamily="34" charset="0"/>
                        </a:rPr>
                        <a:t>f</a:t>
                      </a:r>
                      <a:r>
                        <a:rPr lang="en-US" sz="550" b="0" baseline="-25000" dirty="0">
                          <a:latin typeface="Arial Nova Cond" panose="020B0506020202020204" pitchFamily="34" charset="0"/>
                        </a:rPr>
                        <a:t>2</a:t>
                      </a:r>
                      <a:r>
                        <a:rPr lang="en-US" sz="550" b="0" dirty="0">
                          <a:latin typeface="Arial Nova Cond" panose="020B0506020202020204" pitchFamily="34" charset="0"/>
                        </a:rPr>
                        <a:t> = melting efficiency; H = total heat generated by welding process (Joules)</a:t>
                      </a:r>
                    </a:p>
                    <a:p>
                      <a:r>
                        <a:rPr lang="en-SG" sz="550" b="0" dirty="0">
                          <a:solidFill>
                            <a:srgbClr val="C00000"/>
                          </a:solidFill>
                          <a:latin typeface="Arial Nova Cond" panose="020B0506020202020204" pitchFamily="34" charset="0"/>
                        </a:rPr>
                        <a:t>Heat </a:t>
                      </a:r>
                      <a:r>
                        <a:rPr lang="en-US" sz="550" b="0" dirty="0">
                          <a:solidFill>
                            <a:srgbClr val="C00000"/>
                          </a:solidFill>
                          <a:latin typeface="Arial Nova Cond" panose="020B0506020202020204" pitchFamily="34" charset="0"/>
                        </a:rPr>
                        <a:t>Transfer Efficiency f</a:t>
                      </a:r>
                      <a:r>
                        <a:rPr lang="en-US" sz="550" b="0" baseline="-25000" dirty="0">
                          <a:solidFill>
                            <a:srgbClr val="C00000"/>
                          </a:solidFill>
                          <a:latin typeface="Arial Nova Cond" panose="020B0506020202020204" pitchFamily="34" charset="0"/>
                        </a:rPr>
                        <a:t>1  </a:t>
                      </a:r>
                      <a:r>
                        <a:rPr lang="en-US" sz="550" b="0" dirty="0">
                          <a:latin typeface="Arial Nova Cond" panose="020B0506020202020204" pitchFamily="34" charset="0"/>
                        </a:rPr>
                        <a:t>- Proportion of heat received at work surface relative to total heat generated at source; Depends on welding process &amp; capacity to convert power source (e.g. electrical energy) into usable heat at work surface: Oxyfuel gas welding - relatively inefficient; Arc welding - relatively efficient 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550" b="0" dirty="0">
                          <a:solidFill>
                            <a:srgbClr val="C00000"/>
                          </a:solidFill>
                          <a:latin typeface="Arial Nova Cond" panose="020B0506020202020204" pitchFamily="34" charset="0"/>
                        </a:rPr>
                        <a:t>Melting Efficiency f</a:t>
                      </a:r>
                      <a:r>
                        <a:rPr lang="en-US" sz="550" b="0" baseline="-25000" dirty="0">
                          <a:solidFill>
                            <a:srgbClr val="C00000"/>
                          </a:solidFill>
                          <a:latin typeface="Arial Nova Cond" panose="020B0506020202020204" pitchFamily="34" charset="0"/>
                        </a:rPr>
                        <a:t>2  </a:t>
                      </a:r>
                      <a:r>
                        <a:rPr lang="en-US" sz="550" b="0" dirty="0">
                          <a:latin typeface="Arial Nova Cond" panose="020B0506020202020204" pitchFamily="34" charset="0"/>
                        </a:rPr>
                        <a:t>- Proportion of heat received at work surface used for melting, rest conducted into work metal; Depends on welding process, also influenced by thermal properties of metal, joint configuration, &amp; work thickness; Metals with high thermal conductivity (e.g. Al, Cu) present a problem in welding because of rapid dissipation of heat away from heat contact area.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550" b="0" dirty="0">
                          <a:solidFill>
                            <a:srgbClr val="C00000"/>
                          </a:solidFill>
                          <a:latin typeface="Arial Nova Cond" panose="020B0506020202020204" pitchFamily="34" charset="0"/>
                        </a:rPr>
                        <a:t>Energy Balance Equation</a:t>
                      </a:r>
                    </a:p>
                    <a:p>
                      <a:r>
                        <a:rPr lang="en-US" sz="550" b="0" dirty="0" err="1">
                          <a:latin typeface="Arial Nova Cond" panose="020B0506020202020204" pitchFamily="34" charset="0"/>
                        </a:rPr>
                        <a:t>H</a:t>
                      </a:r>
                      <a:r>
                        <a:rPr lang="en-US" sz="550" b="0" baseline="-25000" dirty="0" err="1">
                          <a:latin typeface="Arial Nova Cond" panose="020B0506020202020204" pitchFamily="34" charset="0"/>
                        </a:rPr>
                        <a:t>w</a:t>
                      </a:r>
                      <a:r>
                        <a:rPr lang="en-US" sz="550" b="0" dirty="0">
                          <a:latin typeface="Arial Nova Cond" panose="020B0506020202020204" pitchFamily="34" charset="0"/>
                        </a:rPr>
                        <a:t> = net heat energy delivered to operation, J </a:t>
                      </a:r>
                    </a:p>
                    <a:p>
                      <a:r>
                        <a:rPr lang="en-US" sz="550" b="0" dirty="0">
                          <a:latin typeface="Arial Nova Cond" panose="020B0506020202020204" pitchFamily="34" charset="0"/>
                        </a:rPr>
                        <a:t>U</a:t>
                      </a:r>
                      <a:r>
                        <a:rPr lang="en-US" sz="550" b="0" baseline="-25000" dirty="0">
                          <a:latin typeface="Arial Nova Cond" panose="020B0506020202020204" pitchFamily="34" charset="0"/>
                        </a:rPr>
                        <a:t>m</a:t>
                      </a:r>
                      <a:r>
                        <a:rPr lang="en-US" sz="550" b="0" dirty="0">
                          <a:latin typeface="Arial Nova Cond" panose="020B0506020202020204" pitchFamily="34" charset="0"/>
                        </a:rPr>
                        <a:t> = unit energy required to melt the metal, J/mm</a:t>
                      </a:r>
                      <a:r>
                        <a:rPr lang="en-US" sz="550" b="0" baseline="30000" dirty="0">
                          <a:latin typeface="Arial Nova Cond" panose="020B0506020202020204" pitchFamily="34" charset="0"/>
                        </a:rPr>
                        <a:t>3</a:t>
                      </a:r>
                      <a:r>
                        <a:rPr lang="en-US" sz="550" b="0" dirty="0">
                          <a:latin typeface="Arial Nova Cond" panose="020B0506020202020204" pitchFamily="34" charset="0"/>
                        </a:rPr>
                        <a:t> </a:t>
                      </a:r>
                    </a:p>
                    <a:p>
                      <a:r>
                        <a:rPr lang="en-US" sz="550" b="0" dirty="0">
                          <a:latin typeface="Arial Nova Cond" panose="020B0506020202020204" pitchFamily="34" charset="0"/>
                        </a:rPr>
                        <a:t>V = volume of metal melted, mm</a:t>
                      </a:r>
                      <a:r>
                        <a:rPr lang="en-US" sz="550" b="0" baseline="30000" dirty="0">
                          <a:latin typeface="Arial Nova Cond" panose="020B0506020202020204" pitchFamily="34" charset="0"/>
                        </a:rPr>
                        <a:t>3</a:t>
                      </a:r>
                    </a:p>
                    <a:p>
                      <a:r>
                        <a:rPr lang="en-US" sz="550" b="0" dirty="0">
                          <a:solidFill>
                            <a:schemeClr val="accent1"/>
                          </a:solidFill>
                          <a:latin typeface="Arial Nova Cond" panose="020B0506020202020204" pitchFamily="34" charset="0"/>
                        </a:rPr>
                        <a:t>If time factor (rate) is considered:</a:t>
                      </a:r>
                    </a:p>
                    <a:p>
                      <a:r>
                        <a:rPr lang="en-US" sz="550" b="0" dirty="0" err="1">
                          <a:latin typeface="Arial Nova Cond" panose="020B0506020202020204" pitchFamily="34" charset="0"/>
                        </a:rPr>
                        <a:t>HR</a:t>
                      </a:r>
                      <a:r>
                        <a:rPr lang="en-US" sz="550" b="0" baseline="-25000" dirty="0" err="1">
                          <a:latin typeface="Arial Nova Cond" panose="020B0506020202020204" pitchFamily="34" charset="0"/>
                        </a:rPr>
                        <a:t>w</a:t>
                      </a:r>
                      <a:r>
                        <a:rPr lang="en-US" sz="550" b="0" dirty="0">
                          <a:latin typeface="Arial Nova Cond" panose="020B0506020202020204" pitchFamily="34" charset="0"/>
                        </a:rPr>
                        <a:t> = rate of heat energy delivered </a:t>
                      </a:r>
                    </a:p>
                    <a:p>
                      <a:r>
                        <a:rPr lang="en-US" sz="550" b="0" dirty="0">
                          <a:latin typeface="Arial Nova Cond" panose="020B0506020202020204" pitchFamily="34" charset="0"/>
                        </a:rPr>
                        <a:t>WVR = Welding Volume Rate (mm</a:t>
                      </a:r>
                      <a:r>
                        <a:rPr lang="en-US" sz="550" b="0" baseline="30000" dirty="0">
                          <a:latin typeface="Arial Nova Cond" panose="020B0506020202020204" pitchFamily="34" charset="0"/>
                        </a:rPr>
                        <a:t>3</a:t>
                      </a:r>
                      <a:r>
                        <a:rPr lang="en-US" sz="550" b="0" dirty="0">
                          <a:latin typeface="Arial Nova Cond" panose="020B0506020202020204" pitchFamily="34" charset="0"/>
                        </a:rPr>
                        <a:t>/min) </a:t>
                      </a:r>
                    </a:p>
                    <a:p>
                      <a:r>
                        <a:rPr lang="en-US" sz="550" b="0" dirty="0">
                          <a:latin typeface="Arial Nova Cond" panose="020B0506020202020204" pitchFamily="34" charset="0"/>
                        </a:rPr>
                        <a:t>A</a:t>
                      </a:r>
                      <a:r>
                        <a:rPr lang="en-US" sz="550" b="0" baseline="-25000" dirty="0">
                          <a:latin typeface="Arial Nova Cond" panose="020B0506020202020204" pitchFamily="34" charset="0"/>
                        </a:rPr>
                        <a:t>w</a:t>
                      </a:r>
                      <a:r>
                        <a:rPr lang="en-US" sz="550" b="0" dirty="0">
                          <a:latin typeface="Arial Nova Cond" panose="020B0506020202020204" pitchFamily="34" charset="0"/>
                        </a:rPr>
                        <a:t> = weld area; v = welding speed</a:t>
                      </a:r>
                    </a:p>
                    <a:p>
                      <a:r>
                        <a:rPr lang="en-US" sz="550" b="0" dirty="0">
                          <a:solidFill>
                            <a:srgbClr val="C00000"/>
                          </a:solidFill>
                          <a:latin typeface="Arial Nova Cond" panose="020B0506020202020204" pitchFamily="34" charset="0"/>
                        </a:rPr>
                        <a:t>Mechanical assembly </a:t>
                      </a:r>
                      <a:r>
                        <a:rPr lang="en-US" sz="550" b="0" dirty="0">
                          <a:latin typeface="Arial Nova Cond" panose="020B0506020202020204" pitchFamily="34" charset="0"/>
                        </a:rPr>
                        <a:t>– different from welding,</a:t>
                      </a:r>
                    </a:p>
                    <a:p>
                      <a:r>
                        <a:rPr lang="en-US" sz="550" b="0" dirty="0">
                          <a:latin typeface="Arial Nova Cond" panose="020B0506020202020204" pitchFamily="34" charset="0"/>
                        </a:rPr>
                        <a:t>No atomic bonding</a:t>
                      </a:r>
                    </a:p>
                    <a:p>
                      <a:r>
                        <a:rPr lang="en-SG" sz="550" b="0" dirty="0">
                          <a:solidFill>
                            <a:srgbClr val="C00000"/>
                          </a:solidFill>
                          <a:latin typeface="Arial Nova Cond" panose="020B0506020202020204" pitchFamily="34" charset="0"/>
                        </a:rPr>
                        <a:t>Oxyfuel Gas Welding (OFW) </a:t>
                      </a:r>
                      <a:r>
                        <a:rPr lang="en-SG" sz="550" b="0" dirty="0">
                          <a:latin typeface="Arial Nova Cond" panose="020B0506020202020204" pitchFamily="34" charset="0"/>
                        </a:rPr>
                        <a:t>- </a:t>
                      </a:r>
                      <a:r>
                        <a:rPr lang="en-US" sz="550" b="0" dirty="0">
                          <a:latin typeface="Arial Nova Cond" panose="020B0506020202020204" pitchFamily="34" charset="0"/>
                        </a:rPr>
                        <a:t>Fusion welding operations</a:t>
                      </a:r>
                    </a:p>
                    <a:p>
                      <a:r>
                        <a:rPr lang="en-US" sz="550" b="0" dirty="0">
                          <a:latin typeface="Arial Nova Cond" panose="020B0506020202020204" pitchFamily="34" charset="0"/>
                        </a:rPr>
                        <a:t>that burn various fuels mixed with </a:t>
                      </a:r>
                      <a:r>
                        <a:rPr lang="en-US" sz="550" b="0" dirty="0" err="1">
                          <a:latin typeface="Arial Nova Cond" panose="020B0506020202020204" pitchFamily="34" charset="0"/>
                        </a:rPr>
                        <a:t>oxygen;OFW</a:t>
                      </a:r>
                      <a:r>
                        <a:rPr lang="en-US" sz="550" b="0" dirty="0">
                          <a:latin typeface="Arial Nova Cond" panose="020B0506020202020204" pitchFamily="34" charset="0"/>
                        </a:rPr>
                        <a:t> employs</a:t>
                      </a:r>
                    </a:p>
                    <a:p>
                      <a:r>
                        <a:rPr lang="en-US" sz="550" b="0" dirty="0">
                          <a:latin typeface="Arial Nova Cond" panose="020B0506020202020204" pitchFamily="34" charset="0"/>
                        </a:rPr>
                        <a:t>several types of gases, the primary distinction among the members of this group; Oxyfuel gas also used in flame cutting torches to cut and separate metal plates and other parts; Most important OFW process is oxyacetylene welding</a:t>
                      </a:r>
                    </a:p>
                    <a:p>
                      <a:r>
                        <a:rPr lang="en-SG" sz="550" b="0" dirty="0">
                          <a:solidFill>
                            <a:srgbClr val="C00000"/>
                          </a:solidFill>
                          <a:latin typeface="Arial Nova Cond" panose="020B0506020202020204" pitchFamily="34" charset="0"/>
                        </a:rPr>
                        <a:t>Torch Used in OAW</a:t>
                      </a:r>
                    </a:p>
                    <a:p>
                      <a:r>
                        <a:rPr lang="en-US" sz="550" b="0" dirty="0">
                          <a:latin typeface="Arial Nova Cond" panose="020B0506020202020204" pitchFamily="34" charset="0"/>
                        </a:rPr>
                        <a:t>The acetylene valve is opened first -&gt; gas is lit with a spark lighter -&gt; then O</a:t>
                      </a:r>
                      <a:r>
                        <a:rPr lang="en-US" sz="550" b="0" baseline="-25000" dirty="0">
                          <a:latin typeface="Arial Nova Cond" panose="020B0506020202020204" pitchFamily="34" charset="0"/>
                        </a:rPr>
                        <a:t>2</a:t>
                      </a:r>
                      <a:r>
                        <a:rPr lang="en-US" sz="550" b="0" dirty="0">
                          <a:latin typeface="Arial Nova Cond" panose="020B0506020202020204" pitchFamily="34" charset="0"/>
                        </a:rPr>
                        <a:t> valve opened and flame adjusted; </a:t>
                      </a:r>
                      <a:r>
                        <a:rPr lang="en-US" sz="550" b="0" dirty="0">
                          <a:solidFill>
                            <a:schemeClr val="accent1"/>
                          </a:solidFill>
                          <a:latin typeface="Arial Nova Cond" panose="020B0506020202020204" pitchFamily="34" charset="0"/>
                        </a:rPr>
                        <a:t>Basic equipment used </a:t>
                      </a:r>
                      <a:r>
                        <a:rPr lang="en-US" sz="550" b="0" dirty="0">
                          <a:latin typeface="Arial Nova Cond" panose="020B0506020202020204" pitchFamily="34" charset="0"/>
                        </a:rPr>
                        <a:t>- For safety, all threads on acetylene fittings are lefthanded, those for O</a:t>
                      </a:r>
                      <a:r>
                        <a:rPr lang="en-US" sz="550" b="0" baseline="-25000" dirty="0">
                          <a:latin typeface="Arial Nova Cond" panose="020B0506020202020204" pitchFamily="34" charset="0"/>
                        </a:rPr>
                        <a:t>2</a:t>
                      </a:r>
                      <a:r>
                        <a:rPr lang="en-US" sz="550" b="0" dirty="0">
                          <a:latin typeface="Arial Nova Cond" panose="020B0506020202020204" pitchFamily="34" charset="0"/>
                        </a:rPr>
                        <a:t> are right-handed. Oxygen regulators are painted green, acetylene regulators red.</a:t>
                      </a:r>
                      <a:endParaRPr lang="en-US" sz="550" b="0" dirty="0">
                        <a:solidFill>
                          <a:srgbClr val="C00000"/>
                        </a:solidFill>
                        <a:latin typeface="Arial Nova Cond" panose="020B0506020202020204" pitchFamily="34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550" b="0" dirty="0">
                          <a:solidFill>
                            <a:srgbClr val="C00000"/>
                          </a:solidFill>
                          <a:latin typeface="Arial Nova Cond" panose="020B0506020202020204" pitchFamily="34" charset="0"/>
                        </a:rPr>
                        <a:t>Acetylene (C</a:t>
                      </a:r>
                      <a:r>
                        <a:rPr lang="en-SG" sz="550" b="0" baseline="-25000" dirty="0">
                          <a:solidFill>
                            <a:srgbClr val="C00000"/>
                          </a:solidFill>
                          <a:latin typeface="Arial Nova Cond" panose="020B0506020202020204" pitchFamily="34" charset="0"/>
                        </a:rPr>
                        <a:t>2</a:t>
                      </a:r>
                      <a:r>
                        <a:rPr lang="en-SG" sz="550" b="0" dirty="0">
                          <a:solidFill>
                            <a:srgbClr val="C00000"/>
                          </a:solidFill>
                          <a:latin typeface="Arial Nova Cond" panose="020B0506020202020204" pitchFamily="34" charset="0"/>
                        </a:rPr>
                        <a:t>H</a:t>
                      </a:r>
                      <a:r>
                        <a:rPr lang="en-SG" sz="550" b="0" baseline="-25000" dirty="0">
                          <a:solidFill>
                            <a:srgbClr val="C00000"/>
                          </a:solidFill>
                          <a:latin typeface="Arial Nova Cond" panose="020B0506020202020204" pitchFamily="34" charset="0"/>
                        </a:rPr>
                        <a:t>2</a:t>
                      </a:r>
                      <a:r>
                        <a:rPr lang="en-SG" sz="550" b="0" dirty="0">
                          <a:solidFill>
                            <a:srgbClr val="C00000"/>
                          </a:solidFill>
                          <a:latin typeface="Arial Nova Cond" panose="020B0506020202020204" pitchFamily="34" charset="0"/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550" b="0" dirty="0">
                          <a:latin typeface="Arial Nova Cond" panose="020B0506020202020204" pitchFamily="34" charset="0"/>
                        </a:rPr>
                        <a:t>Most popular fuel -&gt; capable of higher temp. (up to 3,480°C)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550" b="0" dirty="0">
                          <a:solidFill>
                            <a:schemeClr val="accent1"/>
                          </a:solidFill>
                          <a:latin typeface="Arial Nova Cond" panose="020B0506020202020204" pitchFamily="34" charset="0"/>
                        </a:rPr>
                        <a:t>chemical reaction of C2H2 and O2 </a:t>
                      </a:r>
                      <a:r>
                        <a:rPr lang="en-US" sz="550" b="0" dirty="0">
                          <a:latin typeface="Arial Nova Cond" panose="020B0506020202020204" pitchFamily="34" charset="0"/>
                        </a:rPr>
                        <a:t>- First stage reaction (inner cone of flame): C</a:t>
                      </a:r>
                      <a:r>
                        <a:rPr lang="en-US" sz="550" b="0" baseline="-25000" dirty="0">
                          <a:latin typeface="Arial Nova Cond" panose="020B0506020202020204" pitchFamily="34" charset="0"/>
                        </a:rPr>
                        <a:t>2</a:t>
                      </a:r>
                      <a:r>
                        <a:rPr lang="en-US" sz="550" b="0" dirty="0">
                          <a:latin typeface="Arial Nova Cond" panose="020B0506020202020204" pitchFamily="34" charset="0"/>
                        </a:rPr>
                        <a:t>H</a:t>
                      </a:r>
                      <a:r>
                        <a:rPr lang="en-US" sz="550" b="0" baseline="-25000" dirty="0">
                          <a:latin typeface="Arial Nova Cond" panose="020B0506020202020204" pitchFamily="34" charset="0"/>
                        </a:rPr>
                        <a:t>2</a:t>
                      </a:r>
                      <a:r>
                        <a:rPr lang="en-US" sz="550" b="0" dirty="0">
                          <a:latin typeface="Arial Nova Cond" panose="020B0506020202020204" pitchFamily="34" charset="0"/>
                        </a:rPr>
                        <a:t> + O</a:t>
                      </a:r>
                      <a:r>
                        <a:rPr lang="en-US" sz="550" b="0" baseline="-25000" dirty="0">
                          <a:latin typeface="Arial Nova Cond" panose="020B0506020202020204" pitchFamily="34" charset="0"/>
                        </a:rPr>
                        <a:t>2</a:t>
                      </a:r>
                      <a:r>
                        <a:rPr lang="en-US" sz="550" b="0" dirty="0">
                          <a:latin typeface="Arial Nova Cond" panose="020B0506020202020204" pitchFamily="34" charset="0"/>
                        </a:rPr>
                        <a:t>     </a:t>
                      </a:r>
                      <a:r>
                        <a:rPr lang="en-US" sz="550" b="0" baseline="30000" dirty="0">
                          <a:latin typeface="Arial Nova Cond" panose="020B0506020202020204" pitchFamily="34" charset="0"/>
                        </a:rPr>
                        <a:t>exothermic</a:t>
                      </a:r>
                      <a:r>
                        <a:rPr lang="en-US" sz="550" b="0" dirty="0">
                          <a:latin typeface="Arial Nova Cond" panose="020B0506020202020204" pitchFamily="34" charset="0"/>
                        </a:rPr>
                        <a:t>       2CO + H</a:t>
                      </a:r>
                      <a:r>
                        <a:rPr lang="en-US" sz="550" b="0" baseline="-25000" dirty="0">
                          <a:latin typeface="Arial Nova Cond" panose="020B0506020202020204" pitchFamily="34" charset="0"/>
                        </a:rPr>
                        <a:t>2</a:t>
                      </a:r>
                      <a:r>
                        <a:rPr lang="en-US" sz="550" b="0" dirty="0">
                          <a:latin typeface="Arial Nova Cond" panose="020B0506020202020204" pitchFamily="34" charset="0"/>
                        </a:rPr>
                        <a:t>; Second stage reaction (outer envelope):  2CO + H</a:t>
                      </a:r>
                      <a:r>
                        <a:rPr lang="en-US" sz="550" b="0" baseline="-25000" dirty="0">
                          <a:latin typeface="Arial Nova Cond" panose="020B0506020202020204" pitchFamily="34" charset="0"/>
                        </a:rPr>
                        <a:t>2 </a:t>
                      </a:r>
                      <a:r>
                        <a:rPr lang="en-US" sz="550" b="0" dirty="0">
                          <a:latin typeface="Arial Nova Cond" panose="020B0506020202020204" pitchFamily="34" charset="0"/>
                        </a:rPr>
                        <a:t>+ 1.5O</a:t>
                      </a:r>
                      <a:r>
                        <a:rPr lang="en-US" sz="550" b="0" baseline="-25000" dirty="0">
                          <a:latin typeface="Arial Nova Cond" panose="020B0506020202020204" pitchFamily="34" charset="0"/>
                        </a:rPr>
                        <a:t>2</a:t>
                      </a:r>
                      <a:r>
                        <a:rPr lang="en-US" sz="550" b="0" dirty="0">
                          <a:latin typeface="Arial Nova Cond" panose="020B0506020202020204" pitchFamily="34" charset="0"/>
                        </a:rPr>
                        <a:t>     </a:t>
                      </a:r>
                      <a:r>
                        <a:rPr lang="en-US" sz="550" b="0" baseline="30000" dirty="0">
                          <a:latin typeface="Arial Nova Cond" panose="020B0506020202020204" pitchFamily="34" charset="0"/>
                        </a:rPr>
                        <a:t>exothermic</a:t>
                      </a:r>
                      <a:r>
                        <a:rPr lang="en-US" sz="550" b="0" dirty="0">
                          <a:latin typeface="Arial Nova Cond" panose="020B0506020202020204" pitchFamily="34" charset="0"/>
                        </a:rPr>
                        <a:t>      2CO</a:t>
                      </a:r>
                      <a:r>
                        <a:rPr lang="en-US" sz="550" b="0" baseline="-25000" dirty="0">
                          <a:latin typeface="Arial Nova Cond" panose="020B0506020202020204" pitchFamily="34" charset="0"/>
                        </a:rPr>
                        <a:t>2 </a:t>
                      </a:r>
                      <a:r>
                        <a:rPr lang="en-US" sz="550" b="0" dirty="0">
                          <a:latin typeface="Arial Nova Cond" panose="020B0506020202020204" pitchFamily="34" charset="0"/>
                        </a:rPr>
                        <a:t>+ H</a:t>
                      </a:r>
                      <a:r>
                        <a:rPr lang="en-US" sz="550" b="0" baseline="-25000" dirty="0">
                          <a:latin typeface="Arial Nova Cond" panose="020B0506020202020204" pitchFamily="34" charset="0"/>
                        </a:rPr>
                        <a:t>2</a:t>
                      </a:r>
                      <a:r>
                        <a:rPr lang="en-US" sz="550" b="0" dirty="0">
                          <a:latin typeface="Arial Nova Cond" panose="020B0506020202020204" pitchFamily="34" charset="0"/>
                        </a:rPr>
                        <a:t>O</a:t>
                      </a:r>
                    </a:p>
                    <a:p>
                      <a:r>
                        <a:rPr lang="en-SG" sz="550" b="0" dirty="0">
                          <a:solidFill>
                            <a:srgbClr val="C00000"/>
                          </a:solidFill>
                          <a:latin typeface="Arial Nova Cond" panose="020B0506020202020204" pitchFamily="34" charset="0"/>
                        </a:rPr>
                        <a:t>Acetylene (neutral flame)</a:t>
                      </a:r>
                    </a:p>
                    <a:p>
                      <a:r>
                        <a:rPr lang="en-US" sz="550" b="0" dirty="0">
                          <a:latin typeface="Arial Nova Cond" panose="020B0506020202020204" pitchFamily="34" charset="0"/>
                        </a:rPr>
                        <a:t>Max. temperature reached at tip of inner</a:t>
                      </a:r>
                    </a:p>
                    <a:p>
                      <a:r>
                        <a:rPr lang="en-US" sz="550" b="0" dirty="0">
                          <a:latin typeface="Arial Nova Cond" panose="020B0506020202020204" pitchFamily="34" charset="0"/>
                        </a:rPr>
                        <a:t>cone; Outer envelope spreads out &amp; </a:t>
                      </a:r>
                    </a:p>
                    <a:p>
                      <a:r>
                        <a:rPr lang="en-US" sz="550" b="0" dirty="0">
                          <a:latin typeface="Arial Nova Cond" panose="020B0506020202020204" pitchFamily="34" charset="0"/>
                        </a:rPr>
                        <a:t>covers work surfaces to shield from</a:t>
                      </a:r>
                    </a:p>
                    <a:p>
                      <a:r>
                        <a:rPr lang="en-US" sz="550" b="0" dirty="0">
                          <a:latin typeface="Arial Nova Cond" panose="020B0506020202020204" pitchFamily="34" charset="0"/>
                        </a:rPr>
                        <a:t>surrounding atmosphere; f</a:t>
                      </a:r>
                      <a:r>
                        <a:rPr lang="en-US" sz="550" b="0" baseline="-25000" dirty="0">
                          <a:latin typeface="Arial Nova Cond" panose="020B0506020202020204" pitchFamily="34" charset="0"/>
                        </a:rPr>
                        <a:t>1</a:t>
                      </a:r>
                      <a:r>
                        <a:rPr lang="en-US" sz="550" b="0" dirty="0">
                          <a:latin typeface="Arial Nova Cond" panose="020B0506020202020204" pitchFamily="34" charset="0"/>
                        </a:rPr>
                        <a:t> = 0.1 - 0.3</a:t>
                      </a:r>
                    </a:p>
                    <a:p>
                      <a:r>
                        <a:rPr lang="en-US" sz="550" b="0" dirty="0">
                          <a:solidFill>
                            <a:srgbClr val="C00000"/>
                          </a:solidFill>
                          <a:latin typeface="Arial Nova Cond" panose="020B0506020202020204" pitchFamily="34" charset="0"/>
                        </a:rPr>
                        <a:t>Types of Flames</a:t>
                      </a:r>
                    </a:p>
                    <a:p>
                      <a:r>
                        <a:rPr lang="en-SG" sz="550" b="0" dirty="0">
                          <a:solidFill>
                            <a:schemeClr val="accent1"/>
                          </a:solidFill>
                          <a:latin typeface="Arial Nova Cond" panose="020B0506020202020204" pitchFamily="34" charset="0"/>
                        </a:rPr>
                        <a:t>Neutral Flame: </a:t>
                      </a:r>
                      <a:r>
                        <a:rPr lang="en-SG" sz="550" b="0" dirty="0">
                          <a:latin typeface="Arial Nova Cond" panose="020B0506020202020204" pitchFamily="34" charset="0"/>
                        </a:rPr>
                        <a:t>The ratio of acetylene and oxygen is 1:1; </a:t>
                      </a:r>
                      <a:r>
                        <a:rPr lang="en-SG" sz="550" b="0" dirty="0">
                          <a:solidFill>
                            <a:schemeClr val="accent1"/>
                          </a:solidFill>
                          <a:latin typeface="Arial Nova Cond" panose="020B0506020202020204" pitchFamily="34" charset="0"/>
                        </a:rPr>
                        <a:t>Oxidizing flame: </a:t>
                      </a:r>
                      <a:r>
                        <a:rPr lang="en-SG" sz="550" b="0" dirty="0">
                          <a:latin typeface="Arial Nova Cond" panose="020B0506020202020204" pitchFamily="34" charset="0"/>
                        </a:rPr>
                        <a:t>Greater oxygen supply. Harmful except for Cu and Cu-based alloys; </a:t>
                      </a:r>
                      <a:r>
                        <a:rPr lang="en-SG" sz="550" b="0" dirty="0">
                          <a:solidFill>
                            <a:schemeClr val="accent1"/>
                          </a:solidFill>
                          <a:latin typeface="Arial Nova Cond" panose="020B0506020202020204" pitchFamily="34" charset="0"/>
                        </a:rPr>
                        <a:t>Reducing (carburizing) flame: </a:t>
                      </a:r>
                      <a:r>
                        <a:rPr lang="en-SG" sz="550" b="0" dirty="0">
                          <a:latin typeface="Arial Nova Cond" panose="020B0506020202020204" pitchFamily="34" charset="0"/>
                        </a:rPr>
                        <a:t>The ratio of oxygen is deficient. Temperature is low. Used for brazing, soldering, and flame hardening.</a:t>
                      </a:r>
                    </a:p>
                    <a:p>
                      <a:r>
                        <a:rPr lang="en-SG" sz="550" b="0" dirty="0">
                          <a:solidFill>
                            <a:srgbClr val="C00000"/>
                          </a:solidFill>
                          <a:latin typeface="Arial Nova Cond" panose="020B0506020202020204" pitchFamily="34" charset="0"/>
                        </a:rPr>
                        <a:t>Arc Welding (AW)</a:t>
                      </a:r>
                      <a:r>
                        <a:rPr lang="en-US" sz="550" b="0" dirty="0">
                          <a:solidFill>
                            <a:srgbClr val="C00000"/>
                          </a:solidFill>
                          <a:latin typeface="Arial Nova Cond" panose="020B0506020202020204" pitchFamily="34" charset="0"/>
                        </a:rPr>
                        <a:t> </a:t>
                      </a:r>
                      <a:r>
                        <a:rPr lang="en-US" sz="550" b="0" dirty="0">
                          <a:latin typeface="Arial Nova Cond" panose="020B0506020202020204" pitchFamily="34" charset="0"/>
                        </a:rPr>
                        <a:t>- Fusion welding process where coalescence of metals achieved by heat from electric arc between an electrode &amp; work; Electric energy from the arc produces temperatures ~ 5,500°C, hot enough to melt </a:t>
                      </a:r>
                      <a:r>
                        <a:rPr lang="en-US" sz="550" b="0" u="sng" dirty="0">
                          <a:latin typeface="Arial Nova Cond" panose="020B0506020202020204" pitchFamily="34" charset="0"/>
                        </a:rPr>
                        <a:t>any</a:t>
                      </a:r>
                      <a:r>
                        <a:rPr lang="en-US" sz="550" b="0" dirty="0">
                          <a:latin typeface="Arial Nova Cond" panose="020B0506020202020204" pitchFamily="34" charset="0"/>
                        </a:rPr>
                        <a:t> metal; Most AW processes add filler metal to increase volume and strength of weld joint; Same basic process also used in </a:t>
                      </a:r>
                      <a:r>
                        <a:rPr lang="en-US" sz="550" b="0" u="sng" dirty="0">
                          <a:latin typeface="Arial Nova Cond" panose="020B0506020202020204" pitchFamily="34" charset="0"/>
                        </a:rPr>
                        <a:t>arc cutting</a:t>
                      </a:r>
                    </a:p>
                    <a:p>
                      <a:r>
                        <a:rPr lang="en-SG" sz="550" b="0" dirty="0">
                          <a:solidFill>
                            <a:srgbClr val="C00000"/>
                          </a:solidFill>
                          <a:latin typeface="Arial Nova Cond" panose="020B0506020202020204" pitchFamily="34" charset="0"/>
                        </a:rPr>
                        <a:t>Electric </a:t>
                      </a:r>
                      <a:r>
                        <a:rPr lang="en-SG" sz="550" b="0" u="none" dirty="0">
                          <a:solidFill>
                            <a:srgbClr val="C00000"/>
                          </a:solidFill>
                          <a:latin typeface="Arial Nova Cond" panose="020B0506020202020204" pitchFamily="34" charset="0"/>
                        </a:rPr>
                        <a:t>Arc - </a:t>
                      </a:r>
                      <a:r>
                        <a:rPr lang="en-US" sz="550" b="0" dirty="0">
                          <a:latin typeface="Arial Nova Cond" panose="020B0506020202020204" pitchFamily="34" charset="0"/>
                        </a:rPr>
                        <a:t>Discharge of electric current across a gap in a circuit; Sustained by an ionized column of gas (plasma) through which current flows; To start the arc in AW, electrode is brought into contact with work and then quickly separated from it by a short distance.</a:t>
                      </a:r>
                    </a:p>
                    <a:p>
                      <a:r>
                        <a:rPr lang="en-US" sz="550" b="0" dirty="0">
                          <a:solidFill>
                            <a:srgbClr val="C00000"/>
                          </a:solidFill>
                          <a:latin typeface="Arial Nova Cond" panose="020B0506020202020204" pitchFamily="34" charset="0"/>
                        </a:rPr>
                        <a:t>Air Welding - </a:t>
                      </a:r>
                      <a:r>
                        <a:rPr lang="en-US" sz="550" b="0" dirty="0">
                          <a:latin typeface="Arial Nova Cond" panose="020B0506020202020204" pitchFamily="34" charset="0"/>
                        </a:rPr>
                        <a:t>pool of molten metal formed near electrode tip -&gt; As electrode is moved along joint, molten weld pool solidifies in its wake</a:t>
                      </a:r>
                    </a:p>
                    <a:p>
                      <a:r>
                        <a:rPr lang="en-US" sz="550" b="0" dirty="0">
                          <a:solidFill>
                            <a:srgbClr val="C00000"/>
                          </a:solidFill>
                          <a:latin typeface="Arial Nova Cond" panose="020B0506020202020204" pitchFamily="34" charset="0"/>
                        </a:rPr>
                        <a:t>Power Source</a:t>
                      </a:r>
                    </a:p>
                    <a:p>
                      <a:r>
                        <a:rPr lang="en-US" sz="550" b="0" dirty="0">
                          <a:latin typeface="Arial Nova Cond" panose="020B0506020202020204" pitchFamily="34" charset="0"/>
                        </a:rPr>
                        <a:t>- DC / AC                                                           </a:t>
                      </a:r>
                      <a:r>
                        <a:rPr lang="en-US" sz="550" b="1" dirty="0">
                          <a:latin typeface="Arial Nova Cond" panose="020B0506020202020204" pitchFamily="34" charset="0"/>
                        </a:rPr>
                        <a:t>OR</a:t>
                      </a:r>
                      <a:r>
                        <a:rPr lang="en-US" sz="550" b="0" dirty="0">
                          <a:latin typeface="Arial Nova Cond" panose="020B0506020202020204" pitchFamily="34" charset="0"/>
                        </a:rPr>
                        <a:t> </a:t>
                      </a:r>
                    </a:p>
                    <a:p>
                      <a:r>
                        <a:rPr lang="en-US" sz="550" b="0" dirty="0">
                          <a:latin typeface="Arial Nova Cond" panose="020B0506020202020204" pitchFamily="34" charset="0"/>
                        </a:rPr>
                        <a:t>- Power HR = voltage × current = E I</a:t>
                      </a:r>
                    </a:p>
                    <a:p>
                      <a:r>
                        <a:rPr lang="en-US" sz="550" b="0" dirty="0">
                          <a:latin typeface="Arial Nova Cond" panose="020B0506020202020204" pitchFamily="34" charset="0"/>
                        </a:rPr>
                        <a:t>f</a:t>
                      </a:r>
                      <a:r>
                        <a:rPr lang="en-US" sz="550" b="0" baseline="-25000" dirty="0">
                          <a:latin typeface="Arial Nova Cond" panose="020B0506020202020204" pitchFamily="34" charset="0"/>
                        </a:rPr>
                        <a:t>1</a:t>
                      </a:r>
                      <a:r>
                        <a:rPr lang="en-US" sz="550" b="0" dirty="0">
                          <a:latin typeface="Arial Nova Cond" panose="020B0506020202020204" pitchFamily="34" charset="0"/>
                        </a:rPr>
                        <a:t>, f</a:t>
                      </a:r>
                      <a:r>
                        <a:rPr lang="en-US" sz="550" b="0" baseline="-25000" dirty="0">
                          <a:latin typeface="Arial Nova Cond" panose="020B0506020202020204" pitchFamily="34" charset="0"/>
                        </a:rPr>
                        <a:t>2</a:t>
                      </a:r>
                      <a:r>
                        <a:rPr lang="en-US" sz="550" b="0" dirty="0">
                          <a:latin typeface="Arial Nova Cond" panose="020B0506020202020204" pitchFamily="34" charset="0"/>
                        </a:rPr>
                        <a:t>: heat transfer and melting efficiency respectively; </a:t>
                      </a:r>
                    </a:p>
                    <a:p>
                      <a:r>
                        <a:rPr lang="en-US" sz="550" b="0" dirty="0">
                          <a:latin typeface="Arial Nova Cond" panose="020B0506020202020204" pitchFamily="34" charset="0"/>
                        </a:rPr>
                        <a:t>U</a:t>
                      </a:r>
                      <a:r>
                        <a:rPr lang="en-US" sz="550" b="0" baseline="-25000" dirty="0">
                          <a:latin typeface="Arial Nova Cond" panose="020B0506020202020204" pitchFamily="34" charset="0"/>
                        </a:rPr>
                        <a:t>m</a:t>
                      </a:r>
                      <a:r>
                        <a:rPr lang="en-US" sz="550" b="0" dirty="0">
                          <a:latin typeface="Arial Nova Cond" panose="020B0506020202020204" pitchFamily="34" charset="0"/>
                        </a:rPr>
                        <a:t>: unit energy required to melt metal; A</a:t>
                      </a:r>
                      <a:r>
                        <a:rPr lang="en-US" sz="550" b="0" baseline="-25000" dirty="0">
                          <a:latin typeface="Arial Nova Cond" panose="020B0506020202020204" pitchFamily="34" charset="0"/>
                        </a:rPr>
                        <a:t>w</a:t>
                      </a:r>
                      <a:r>
                        <a:rPr lang="en-US" sz="550" b="0" dirty="0">
                          <a:latin typeface="Arial Nova Cond" panose="020B0506020202020204" pitchFamily="34" charset="0"/>
                        </a:rPr>
                        <a:t>: weld cross-sectional area; </a:t>
                      </a:r>
                    </a:p>
                    <a:p>
                      <a:r>
                        <a:rPr lang="en-US" sz="550" b="0" dirty="0">
                          <a:latin typeface="Arial Nova Cond" panose="020B0506020202020204" pitchFamily="34" charset="0"/>
                        </a:rPr>
                        <a:t>v: travel velocity, </a:t>
                      </a:r>
                      <a:r>
                        <a:rPr lang="en-US" sz="550" b="0" dirty="0" err="1">
                          <a:latin typeface="Arial Nova Cond" panose="020B0506020202020204" pitchFamily="34" charset="0"/>
                        </a:rPr>
                        <a:t>HR</a:t>
                      </a:r>
                      <a:r>
                        <a:rPr lang="en-US" sz="550" b="0" baseline="-25000" dirty="0" err="1">
                          <a:latin typeface="Arial Nova Cond" panose="020B0506020202020204" pitchFamily="34" charset="0"/>
                        </a:rPr>
                        <a:t>w</a:t>
                      </a:r>
                      <a:r>
                        <a:rPr lang="en-US" sz="550" b="0" dirty="0">
                          <a:latin typeface="Arial Nova Cond" panose="020B0506020202020204" pitchFamily="34" charset="0"/>
                        </a:rPr>
                        <a:t> : rate of heat generation</a:t>
                      </a:r>
                    </a:p>
                    <a:p>
                      <a:r>
                        <a:rPr lang="en-US" sz="550" b="0" dirty="0">
                          <a:solidFill>
                            <a:srgbClr val="C00000"/>
                          </a:solidFill>
                          <a:latin typeface="Arial Nova Cond" panose="020B0506020202020204" pitchFamily="34" charset="0"/>
                        </a:rPr>
                        <a:t>Arc Shielding - </a:t>
                      </a:r>
                      <a:r>
                        <a:rPr lang="en-US" sz="550" b="0" dirty="0">
                          <a:latin typeface="Arial Nova Cond" panose="020B0506020202020204" pitchFamily="34" charset="0"/>
                        </a:rPr>
                        <a:t>At high temp. in AW, metals are chemically reactive to oxygen, nitrogen, and hydrogen in air; Mechanical properties of joint can be seriously degraded by these reactions; To protect operation, </a:t>
                      </a:r>
                      <a:r>
                        <a:rPr lang="en-US" sz="550" b="0" dirty="0">
                          <a:solidFill>
                            <a:schemeClr val="accent1"/>
                          </a:solidFill>
                          <a:latin typeface="Arial Nova Cond" panose="020B0506020202020204" pitchFamily="34" charset="0"/>
                        </a:rPr>
                        <a:t>arc must be shielded from surrounding air in nearly all AW processes</a:t>
                      </a:r>
                      <a:r>
                        <a:rPr lang="en-US" sz="550" b="0" dirty="0">
                          <a:latin typeface="Arial Nova Cond" panose="020B0506020202020204" pitchFamily="34" charset="0"/>
                        </a:rPr>
                        <a:t>; Accomplished by: shielding gases (inert gas: Argon, helium, CO</a:t>
                      </a:r>
                      <a:r>
                        <a:rPr lang="en-US" sz="550" b="0" baseline="-25000" dirty="0">
                          <a:latin typeface="Arial Nova Cond" panose="020B0506020202020204" pitchFamily="34" charset="0"/>
                        </a:rPr>
                        <a:t>2</a:t>
                      </a:r>
                      <a:r>
                        <a:rPr lang="en-US" sz="550" b="0" dirty="0">
                          <a:latin typeface="Arial Nova Cond" panose="020B0506020202020204" pitchFamily="34" charset="0"/>
                        </a:rPr>
                        <a:t>); flux; “joint not strong if any oxidation”</a:t>
                      </a:r>
                    </a:p>
                    <a:p>
                      <a:r>
                        <a:rPr lang="en-SG" sz="550" b="0" dirty="0">
                          <a:solidFill>
                            <a:srgbClr val="C00000"/>
                          </a:solidFill>
                          <a:latin typeface="Arial Nova Cond" panose="020B0506020202020204" pitchFamily="34" charset="0"/>
                        </a:rPr>
                        <a:t>Role of Flux - </a:t>
                      </a:r>
                      <a:r>
                        <a:rPr lang="en-US" sz="550" b="0" dirty="0">
                          <a:latin typeface="Arial Nova Cond" panose="020B0506020202020204" pitchFamily="34" charset="0"/>
                        </a:rPr>
                        <a:t>A substance that prevents formation of oxides and other contaminants in welding, or dissolves them and allows removal; Provides protective atmosphere for welding; Stabilizes arc; Reduces spattering</a:t>
                      </a:r>
                    </a:p>
                    <a:p>
                      <a:r>
                        <a:rPr lang="en-SG" sz="550" b="0" dirty="0">
                          <a:solidFill>
                            <a:srgbClr val="C00000"/>
                          </a:solidFill>
                          <a:latin typeface="Arial Nova Cond" panose="020B0506020202020204" pitchFamily="34" charset="0"/>
                        </a:rPr>
                        <a:t>Application Methods of Flux - </a:t>
                      </a:r>
                      <a:r>
                        <a:rPr lang="en-US" sz="550" b="0" dirty="0">
                          <a:latin typeface="Arial Nova Cond" panose="020B0506020202020204" pitchFamily="34" charset="0"/>
                        </a:rPr>
                        <a:t>Pouring granular flux onto welding operation; Stick electrode coated with flux material that melts during welding to cover operation; Tubular electrodes where flux is contained in core &amp; released as electrode is consumed   </a:t>
                      </a:r>
                      <a:r>
                        <a:rPr lang="en-US" sz="550" b="0" dirty="0">
                          <a:solidFill>
                            <a:schemeClr val="accent6"/>
                          </a:solidFill>
                          <a:latin typeface="Arial Nova Cond" panose="020B0506020202020204" pitchFamily="34" charset="0"/>
                        </a:rPr>
                        <a:t>(filler metal can be added to increase volume/strength of weld joint)</a:t>
                      </a:r>
                    </a:p>
                    <a:p>
                      <a:r>
                        <a:rPr lang="en-US" sz="550" b="0" dirty="0">
                          <a:solidFill>
                            <a:srgbClr val="C00000"/>
                          </a:solidFill>
                          <a:latin typeface="Arial Nova Cond" panose="020B0506020202020204" pitchFamily="34" charset="0"/>
                        </a:rPr>
                        <a:t>AW Electrodes </a:t>
                      </a:r>
                      <a:r>
                        <a:rPr lang="en-US" sz="550" b="0" dirty="0">
                          <a:latin typeface="Arial Nova Cond" panose="020B0506020202020204" pitchFamily="34" charset="0"/>
                        </a:rPr>
                        <a:t>– </a:t>
                      </a:r>
                      <a:r>
                        <a:rPr lang="en-US" sz="550" b="0" dirty="0">
                          <a:solidFill>
                            <a:schemeClr val="accent1"/>
                          </a:solidFill>
                          <a:latin typeface="Arial Nova Cond" panose="020B0506020202020204" pitchFamily="34" charset="0"/>
                        </a:rPr>
                        <a:t>Consumable</a:t>
                      </a:r>
                      <a:r>
                        <a:rPr lang="en-US" sz="550" b="0" dirty="0">
                          <a:latin typeface="Arial Nova Cond" panose="020B0506020202020204" pitchFamily="34" charset="0"/>
                        </a:rPr>
                        <a:t>: consumed during welding process (Source of filler metal in arc welding); </a:t>
                      </a:r>
                      <a:r>
                        <a:rPr lang="en-US" sz="550" b="0" dirty="0" err="1">
                          <a:solidFill>
                            <a:schemeClr val="accent1"/>
                          </a:solidFill>
                          <a:latin typeface="Arial Nova Cond" panose="020B0506020202020204" pitchFamily="34" charset="0"/>
                        </a:rPr>
                        <a:t>Nonconsumable</a:t>
                      </a:r>
                      <a:r>
                        <a:rPr lang="en-US" sz="550" b="0" dirty="0">
                          <a:latin typeface="Arial Nova Cond" panose="020B0506020202020204" pitchFamily="34" charset="0"/>
                        </a:rPr>
                        <a:t>: not consumed during welding process (Any filler metal must be added separately)</a:t>
                      </a:r>
                    </a:p>
                    <a:p>
                      <a:r>
                        <a:rPr lang="en-US" sz="550" b="0" dirty="0">
                          <a:solidFill>
                            <a:srgbClr val="C00000"/>
                          </a:solidFill>
                          <a:latin typeface="Arial Nova Cond" panose="020B0506020202020204" pitchFamily="34" charset="0"/>
                        </a:rPr>
                        <a:t>Consumable Electrodes </a:t>
                      </a:r>
                      <a:r>
                        <a:rPr lang="en-US" sz="550" b="0" dirty="0">
                          <a:latin typeface="Arial Nova Cond" panose="020B0506020202020204" pitchFamily="34" charset="0"/>
                        </a:rPr>
                        <a:t>- </a:t>
                      </a:r>
                      <a:r>
                        <a:rPr lang="en-US" sz="550" b="0" dirty="0">
                          <a:solidFill>
                            <a:schemeClr val="accent1"/>
                          </a:solidFill>
                          <a:latin typeface="Arial Nova Cond" panose="020B0506020202020204" pitchFamily="34" charset="0"/>
                        </a:rPr>
                        <a:t>Types: </a:t>
                      </a:r>
                      <a:r>
                        <a:rPr lang="en-US" sz="550" b="0" dirty="0">
                          <a:latin typeface="Arial Nova Cond" panose="020B0506020202020204" pitchFamily="34" charset="0"/>
                        </a:rPr>
                        <a:t>1. Welding rods/sticks are ~30 cm long and ~8 mm in diameter &amp; must be changed often, 2. Weld wire can be continuously fed from spools with long </a:t>
                      </a:r>
                      <a:r>
                        <a:rPr lang="en-US" sz="550" b="0" dirty="0" err="1">
                          <a:latin typeface="Arial Nova Cond" panose="020B0506020202020204" pitchFamily="34" charset="0"/>
                        </a:rPr>
                        <a:t>wires,avoid</a:t>
                      </a:r>
                      <a:r>
                        <a:rPr lang="en-US" sz="550" b="0" dirty="0">
                          <a:latin typeface="Arial Nova Cond" panose="020B0506020202020204" pitchFamily="34" charset="0"/>
                        </a:rPr>
                        <a:t> frequent interruptions; In both, electrode consumed by arc &amp; added to weld joint as filler metal</a:t>
                      </a:r>
                    </a:p>
                    <a:p>
                      <a:r>
                        <a:rPr lang="en-US" sz="550" b="0" dirty="0" err="1">
                          <a:solidFill>
                            <a:srgbClr val="C00000"/>
                          </a:solidFill>
                          <a:latin typeface="Arial Nova Cond" panose="020B0506020202020204" pitchFamily="34" charset="0"/>
                        </a:rPr>
                        <a:t>Nonconsumable</a:t>
                      </a:r>
                      <a:r>
                        <a:rPr lang="en-US" sz="550" b="0" dirty="0">
                          <a:solidFill>
                            <a:srgbClr val="C00000"/>
                          </a:solidFill>
                          <a:latin typeface="Arial Nova Cond" panose="020B0506020202020204" pitchFamily="34" charset="0"/>
                        </a:rPr>
                        <a:t> Electrodes </a:t>
                      </a:r>
                      <a:r>
                        <a:rPr lang="en-US" sz="550" b="0" dirty="0">
                          <a:latin typeface="Arial Nova Cond" panose="020B0506020202020204" pitchFamily="34" charset="0"/>
                        </a:rPr>
                        <a:t>- Made of tungsten which resists melting; Gradually depleted during welding (vaporization is principal mechanism); Any filler metal must be supplied by a separate wire fed into weld pool</a:t>
                      </a:r>
                    </a:p>
                    <a:p>
                      <a:endParaRPr lang="en-SG" sz="550" b="0" dirty="0">
                        <a:solidFill>
                          <a:srgbClr val="C00000"/>
                        </a:solidFill>
                        <a:latin typeface="Arial Nova Cond" panose="020B0506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550" b="0" dirty="0">
                          <a:solidFill>
                            <a:srgbClr val="C00000"/>
                          </a:solidFill>
                          <a:latin typeface="Arial Nova Cond" panose="020B0506020202020204" pitchFamily="34" charset="0"/>
                        </a:rPr>
                        <a:t>Shielded Metal Arc Welding (SMAW) - </a:t>
                      </a:r>
                      <a:r>
                        <a:rPr lang="en-US" sz="550" b="0" dirty="0">
                          <a:latin typeface="Arial Nova Cond" panose="020B0506020202020204" pitchFamily="34" charset="0"/>
                        </a:rPr>
                        <a:t>Uses </a:t>
                      </a:r>
                      <a:r>
                        <a:rPr lang="en-US" sz="550" b="0" dirty="0">
                          <a:solidFill>
                            <a:schemeClr val="accent1"/>
                          </a:solidFill>
                          <a:latin typeface="Arial Nova Cond" panose="020B0506020202020204" pitchFamily="34" charset="0"/>
                        </a:rPr>
                        <a:t>consumable electrode </a:t>
                      </a:r>
                      <a:r>
                        <a:rPr lang="en-US" sz="550" b="0" dirty="0">
                          <a:latin typeface="Arial Nova Cond" panose="020B0506020202020204" pitchFamily="34" charset="0"/>
                        </a:rPr>
                        <a:t>-&gt; filler metal rod coated with chemicals that provide flux &amp; shielding; "stick welding”</a:t>
                      </a:r>
                    </a:p>
                    <a:p>
                      <a:r>
                        <a:rPr lang="de-DE" sz="550" b="0" dirty="0">
                          <a:solidFill>
                            <a:srgbClr val="C00000"/>
                          </a:solidFill>
                          <a:latin typeface="Arial Nova Cond" panose="020B0506020202020204" pitchFamily="34" charset="0"/>
                        </a:rPr>
                        <a:t>Gas Tungsten Arc Welding (GTAW) - </a:t>
                      </a:r>
                      <a:r>
                        <a:rPr lang="en-SG" sz="550" b="0" dirty="0">
                          <a:latin typeface="Arial Nova Cond" panose="020B0506020202020204" pitchFamily="34" charset="0"/>
                        </a:rPr>
                        <a:t>Uses </a:t>
                      </a:r>
                      <a:r>
                        <a:rPr lang="en-SG" sz="550" b="0" dirty="0" err="1">
                          <a:solidFill>
                            <a:schemeClr val="accent1"/>
                          </a:solidFill>
                          <a:latin typeface="Arial Nova Cond" panose="020B0506020202020204" pitchFamily="34" charset="0"/>
                        </a:rPr>
                        <a:t>nonconsumable</a:t>
                      </a:r>
                      <a:r>
                        <a:rPr lang="en-SG" sz="550" b="0" dirty="0">
                          <a:solidFill>
                            <a:schemeClr val="accent1"/>
                          </a:solidFill>
                          <a:latin typeface="Arial Nova Cond" panose="020B0506020202020204" pitchFamily="34" charset="0"/>
                        </a:rPr>
                        <a:t> tungsten electrode </a:t>
                      </a:r>
                      <a:r>
                        <a:rPr lang="en-SG" sz="550" b="0" dirty="0">
                          <a:solidFill>
                            <a:schemeClr val="tx1"/>
                          </a:solidFill>
                          <a:latin typeface="Arial Nova Cond" panose="020B0506020202020204" pitchFamily="34" charset="0"/>
                        </a:rPr>
                        <a:t>&amp;</a:t>
                      </a:r>
                      <a:r>
                        <a:rPr lang="en-SG" sz="550" b="0" dirty="0">
                          <a:latin typeface="Arial Nova Cond" panose="020B0506020202020204" pitchFamily="34" charset="0"/>
                        </a:rPr>
                        <a:t> inert gas for arc shielding; Melting point of tungsten = 3,410°C; Also called TIG welding (Tungsten Inert Gas welding); </a:t>
                      </a:r>
                      <a:r>
                        <a:rPr lang="en-US" sz="550" b="0" dirty="0">
                          <a:latin typeface="Arial Nova Cond" panose="020B0506020202020204" pitchFamily="34" charset="0"/>
                        </a:rPr>
                        <a:t>Used with or without a filler metal; When used, filler metal is added to weld pool from separate rod or wire; </a:t>
                      </a:r>
                    </a:p>
                    <a:p>
                      <a:r>
                        <a:rPr lang="en-US" sz="550" b="0" dirty="0">
                          <a:latin typeface="Arial Nova Cond" panose="020B0506020202020204" pitchFamily="34" charset="0"/>
                        </a:rPr>
                        <a:t>Applications: aluminum and stainless steel most common.</a:t>
                      </a:r>
                    </a:p>
                    <a:p>
                      <a:r>
                        <a:rPr lang="en-US" sz="550" b="0" dirty="0">
                          <a:solidFill>
                            <a:srgbClr val="C00000"/>
                          </a:solidFill>
                          <a:latin typeface="Arial Nova Cond" panose="020B0506020202020204" pitchFamily="34" charset="0"/>
                        </a:rPr>
                        <a:t>Other Fusion Welding Processes - </a:t>
                      </a:r>
                      <a:r>
                        <a:rPr lang="en-US" sz="550" b="0" dirty="0">
                          <a:latin typeface="Arial Nova Cond" panose="020B0506020202020204" pitchFamily="34" charset="0"/>
                        </a:rPr>
                        <a:t>FW processes that can’t be classified as arc/ resistance/oxyfuel welding; Use unique technologies to develop heat for melting;  Applications typically unique; 1. Electron beam welding, 2. Laser beam welding</a:t>
                      </a:r>
                    </a:p>
                    <a:p>
                      <a:r>
                        <a:rPr lang="en-SG" sz="550" b="0" dirty="0">
                          <a:solidFill>
                            <a:srgbClr val="C00000"/>
                          </a:solidFill>
                          <a:latin typeface="Arial Nova Cond" panose="020B0506020202020204" pitchFamily="34" charset="0"/>
                        </a:rPr>
                        <a:t>Solid State Welding (SSW) </a:t>
                      </a:r>
                      <a:r>
                        <a:rPr lang="en-SG" sz="550" b="0" dirty="0">
                          <a:latin typeface="Arial Nova Cond" panose="020B0506020202020204" pitchFamily="34" charset="0"/>
                        </a:rPr>
                        <a:t>- </a:t>
                      </a:r>
                      <a:r>
                        <a:rPr lang="en-US" sz="550" b="0" dirty="0">
                          <a:latin typeface="Arial Nova Cond" panose="020B0506020202020204" pitchFamily="34" charset="0"/>
                        </a:rPr>
                        <a:t>Coalescence of part surfaces achieved by: Pressure alone, or Heat and pressure; If both heat and pressure are used, heat by itself is not sufficient to cause melting of work surfaces; For some SSW processes, time is also a factor</a:t>
                      </a:r>
                      <a:r>
                        <a:rPr lang="en-SG" sz="550" b="0" dirty="0">
                          <a:latin typeface="Arial Nova Cond" panose="020B0506020202020204" pitchFamily="34" charset="0"/>
                        </a:rPr>
                        <a:t>; Filler metal </a:t>
                      </a:r>
                      <a:r>
                        <a:rPr lang="en-SG" sz="550" b="0" u="sng" dirty="0">
                          <a:latin typeface="Arial Nova Cond" panose="020B0506020202020204" pitchFamily="34" charset="0"/>
                        </a:rPr>
                        <a:t>not added</a:t>
                      </a:r>
                    </a:p>
                    <a:p>
                      <a:r>
                        <a:rPr lang="en-SG" sz="550" b="0" dirty="0">
                          <a:solidFill>
                            <a:srgbClr val="C00000"/>
                          </a:solidFill>
                          <a:latin typeface="Arial Nova Cond" panose="020B0506020202020204" pitchFamily="34" charset="0"/>
                        </a:rPr>
                        <a:t>Success Factors in </a:t>
                      </a:r>
                      <a:r>
                        <a:rPr lang="en-SG" sz="550" b="0" u="none" dirty="0">
                          <a:solidFill>
                            <a:srgbClr val="C00000"/>
                          </a:solidFill>
                          <a:latin typeface="Arial Nova Cond" panose="020B0506020202020204" pitchFamily="34" charset="0"/>
                        </a:rPr>
                        <a:t>SSW - </a:t>
                      </a:r>
                      <a:r>
                        <a:rPr lang="en-US" sz="550" b="0" dirty="0">
                          <a:latin typeface="Arial Nova Cond" panose="020B0506020202020204" pitchFamily="34" charset="0"/>
                        </a:rPr>
                        <a:t>two faying surfaces must be </a:t>
                      </a:r>
                      <a:r>
                        <a:rPr lang="en-US" sz="550" b="0" dirty="0">
                          <a:solidFill>
                            <a:schemeClr val="accent1"/>
                          </a:solidFill>
                          <a:latin typeface="Arial Nova Cond" panose="020B0506020202020204" pitchFamily="34" charset="0"/>
                        </a:rPr>
                        <a:t>very clean </a:t>
                      </a:r>
                      <a:r>
                        <a:rPr lang="en-US" sz="550" b="0" dirty="0">
                          <a:latin typeface="Arial Nova Cond" panose="020B0506020202020204" pitchFamily="34" charset="0"/>
                        </a:rPr>
                        <a:t>&amp; In </a:t>
                      </a:r>
                      <a:r>
                        <a:rPr lang="en-US" sz="550" b="0" dirty="0">
                          <a:solidFill>
                            <a:schemeClr val="accent1"/>
                          </a:solidFill>
                          <a:latin typeface="Arial Nova Cond" panose="020B0506020202020204" pitchFamily="34" charset="0"/>
                        </a:rPr>
                        <a:t>very close physical contact </a:t>
                      </a:r>
                      <a:r>
                        <a:rPr lang="en-US" sz="550" b="0" dirty="0">
                          <a:latin typeface="Arial Nova Cond" panose="020B0506020202020204" pitchFamily="34" charset="0"/>
                        </a:rPr>
                        <a:t>with each other to permit </a:t>
                      </a:r>
                      <a:r>
                        <a:rPr lang="en-US" sz="550" b="0" u="sng" dirty="0">
                          <a:latin typeface="Arial Nova Cond" panose="020B0506020202020204" pitchFamily="34" charset="0"/>
                        </a:rPr>
                        <a:t>atomic bonding</a:t>
                      </a:r>
                    </a:p>
                    <a:p>
                      <a:r>
                        <a:rPr lang="en-US" sz="550" b="0" dirty="0">
                          <a:solidFill>
                            <a:schemeClr val="accent1"/>
                          </a:solidFill>
                          <a:latin typeface="Arial Nova Cond" panose="020B0506020202020204" pitchFamily="34" charset="0"/>
                        </a:rPr>
                        <a:t>SSW Advantages over Fusion Welding Processes</a:t>
                      </a:r>
                    </a:p>
                    <a:p>
                      <a:r>
                        <a:rPr lang="en-US" sz="550" b="0" dirty="0">
                          <a:latin typeface="Arial Nova Cond" panose="020B0506020202020204" pitchFamily="34" charset="0"/>
                        </a:rPr>
                        <a:t>If no melting -&gt; no heat affected zone -&gt;metal around joint retains original properties; Many produce welded joints that bond entire contact interface between two parts rather than at distinct spots/seams; Some can be used to bond dissimilar metals, without concerns about relative melting points, thermal expansions, &amp; other problems that arise in FW</a:t>
                      </a:r>
                    </a:p>
                    <a:p>
                      <a:r>
                        <a:rPr lang="en-SG" sz="550" b="0" dirty="0">
                          <a:solidFill>
                            <a:srgbClr val="C00000"/>
                          </a:solidFill>
                          <a:latin typeface="Arial Nova Cond" panose="020B0506020202020204" pitchFamily="34" charset="0"/>
                        </a:rPr>
                        <a:t>Solid State Welding Processes </a:t>
                      </a:r>
                      <a:r>
                        <a:rPr lang="en-SG" sz="550" b="0" dirty="0">
                          <a:latin typeface="Arial Nova Cond" panose="020B0506020202020204" pitchFamily="34" charset="0"/>
                        </a:rPr>
                        <a:t>Forge/Ultrasonic/Friction/Resistance/Explosive/Diffusion welding</a:t>
                      </a:r>
                    </a:p>
                    <a:p>
                      <a:r>
                        <a:rPr lang="en-SG" sz="550" b="0" u="none" dirty="0">
                          <a:solidFill>
                            <a:srgbClr val="C00000"/>
                          </a:solidFill>
                          <a:latin typeface="Arial Nova Cond" panose="020B0506020202020204" pitchFamily="34" charset="0"/>
                        </a:rPr>
                        <a:t>Roll Bonding/Cladding</a:t>
                      </a:r>
                    </a:p>
                    <a:p>
                      <a:r>
                        <a:rPr lang="en-SG" sz="550" b="0" u="non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Arial Nova Cond" panose="020B0506020202020204" pitchFamily="34" charset="0"/>
                        </a:rPr>
                        <a:t>Rolls thin out base metal with cladding metal outer surface </a:t>
                      </a:r>
                    </a:p>
                    <a:p>
                      <a:r>
                        <a:rPr lang="en-SG" sz="550" b="0" dirty="0">
                          <a:solidFill>
                            <a:srgbClr val="C00000"/>
                          </a:solidFill>
                          <a:latin typeface="Arial Nova Cond" panose="020B0506020202020204" pitchFamily="34" charset="0"/>
                        </a:rPr>
                        <a:t>Ultrasonic Welding (USW) </a:t>
                      </a:r>
                      <a:r>
                        <a:rPr lang="en-SG" sz="550" b="0" dirty="0">
                          <a:latin typeface="Arial Nova Cond" panose="020B0506020202020204" pitchFamily="34" charset="0"/>
                        </a:rPr>
                        <a:t>- </a:t>
                      </a:r>
                      <a:r>
                        <a:rPr lang="en-US" sz="550" b="0" dirty="0">
                          <a:latin typeface="Arial Nova Cond" panose="020B0506020202020204" pitchFamily="34" charset="0"/>
                        </a:rPr>
                        <a:t>SSW process where </a:t>
                      </a:r>
                    </a:p>
                    <a:p>
                      <a:r>
                        <a:rPr lang="en-US" sz="550" b="0" dirty="0">
                          <a:latin typeface="Arial Nova Cond" panose="020B0506020202020204" pitchFamily="34" charset="0"/>
                        </a:rPr>
                        <a:t>two components are held together, &amp; oscillatory </a:t>
                      </a:r>
                    </a:p>
                    <a:p>
                      <a:r>
                        <a:rPr lang="en-US" sz="550" b="0" dirty="0">
                          <a:latin typeface="Arial Nova Cond" panose="020B0506020202020204" pitchFamily="34" charset="0"/>
                        </a:rPr>
                        <a:t>shear stresses of ultrasonic frequency applied to </a:t>
                      </a:r>
                    </a:p>
                    <a:p>
                      <a:r>
                        <a:rPr lang="en-US" sz="550" b="0" dirty="0">
                          <a:latin typeface="Arial Nova Cond" panose="020B0506020202020204" pitchFamily="34" charset="0"/>
                        </a:rPr>
                        <a:t>interface cause coalescence; Oscillatory motion </a:t>
                      </a:r>
                    </a:p>
                    <a:p>
                      <a:r>
                        <a:rPr lang="en-US" sz="550" b="0" dirty="0">
                          <a:latin typeface="Arial Nova Cond" panose="020B0506020202020204" pitchFamily="34" charset="0"/>
                        </a:rPr>
                        <a:t>breaks down any surface films to allow intimate </a:t>
                      </a:r>
                    </a:p>
                    <a:p>
                      <a:r>
                        <a:rPr lang="en-US" sz="550" b="0" dirty="0">
                          <a:latin typeface="Arial Nova Cond" panose="020B0506020202020204" pitchFamily="34" charset="0"/>
                        </a:rPr>
                        <a:t>contact and strong metallurgical bonding between </a:t>
                      </a:r>
                    </a:p>
                    <a:p>
                      <a:r>
                        <a:rPr lang="en-US" sz="550" b="0" dirty="0">
                          <a:latin typeface="Arial Nova Cond" panose="020B0506020202020204" pitchFamily="34" charset="0"/>
                        </a:rPr>
                        <a:t>surfaces; Although heating of surfaces occurs, </a:t>
                      </a:r>
                    </a:p>
                    <a:p>
                      <a:r>
                        <a:rPr lang="en-US" sz="550" b="0" dirty="0">
                          <a:latin typeface="Arial Nova Cond" panose="020B0506020202020204" pitchFamily="34" charset="0"/>
                        </a:rPr>
                        <a:t>temperatures are well below T</a:t>
                      </a:r>
                      <a:r>
                        <a:rPr lang="en-US" sz="550" b="0" baseline="-25000" dirty="0">
                          <a:latin typeface="Arial Nova Cond" panose="020B0506020202020204" pitchFamily="34" charset="0"/>
                        </a:rPr>
                        <a:t>m</a:t>
                      </a:r>
                      <a:r>
                        <a:rPr lang="en-US" sz="550" b="0" dirty="0">
                          <a:latin typeface="Arial Nova Cond" panose="020B0506020202020204" pitchFamily="34" charset="0"/>
                        </a:rPr>
                        <a:t>; No filler metals, </a:t>
                      </a:r>
                    </a:p>
                    <a:p>
                      <a:r>
                        <a:rPr lang="en-US" sz="550" b="0" dirty="0">
                          <a:latin typeface="Arial Nova Cond" panose="020B0506020202020204" pitchFamily="34" charset="0"/>
                        </a:rPr>
                        <a:t>fluxes, or shielding gases; Generally limited to lap </a:t>
                      </a:r>
                    </a:p>
                    <a:p>
                      <a:r>
                        <a:rPr lang="en-US" sz="550" b="0" dirty="0">
                          <a:latin typeface="Arial Nova Cond" panose="020B0506020202020204" pitchFamily="34" charset="0"/>
                        </a:rPr>
                        <a:t>joints on soft materials such as aluminum and copper.</a:t>
                      </a:r>
                    </a:p>
                    <a:p>
                      <a:r>
                        <a:rPr lang="en-SG" sz="550" b="0" dirty="0">
                          <a:solidFill>
                            <a:srgbClr val="C00000"/>
                          </a:solidFill>
                          <a:latin typeface="Arial Nova Cond" panose="020B0506020202020204" pitchFamily="34" charset="0"/>
                        </a:rPr>
                        <a:t>Friction Welding (FRW) </a:t>
                      </a:r>
                      <a:r>
                        <a:rPr lang="en-SG" sz="550" b="0" dirty="0">
                          <a:latin typeface="Arial Nova Cond" panose="020B0506020202020204" pitchFamily="34" charset="0"/>
                        </a:rPr>
                        <a:t>- </a:t>
                      </a:r>
                      <a:r>
                        <a:rPr lang="en-US" sz="550" b="0" dirty="0">
                          <a:latin typeface="Arial Nova Cond" panose="020B0506020202020204" pitchFamily="34" charset="0"/>
                        </a:rPr>
                        <a:t>SSW process in </a:t>
                      </a:r>
                    </a:p>
                    <a:p>
                      <a:r>
                        <a:rPr lang="en-US" sz="550" b="0" dirty="0">
                          <a:latin typeface="Arial Nova Cond" panose="020B0506020202020204" pitchFamily="34" charset="0"/>
                        </a:rPr>
                        <a:t>which coalescence is achieved by frictional </a:t>
                      </a:r>
                    </a:p>
                    <a:p>
                      <a:r>
                        <a:rPr lang="en-US" sz="550" b="0" dirty="0">
                          <a:latin typeface="Arial Nova Cond" panose="020B0506020202020204" pitchFamily="34" charset="0"/>
                        </a:rPr>
                        <a:t>heat combined with pressure; When properly </a:t>
                      </a:r>
                    </a:p>
                    <a:p>
                      <a:r>
                        <a:rPr lang="en-US" sz="550" b="0" dirty="0">
                          <a:latin typeface="Arial Nova Cond" panose="020B0506020202020204" pitchFamily="34" charset="0"/>
                        </a:rPr>
                        <a:t>carried out, no melting occurs at faying </a:t>
                      </a:r>
                    </a:p>
                    <a:p>
                      <a:r>
                        <a:rPr lang="en-US" sz="550" b="0" dirty="0">
                          <a:latin typeface="Arial Nova Cond" panose="020B0506020202020204" pitchFamily="34" charset="0"/>
                        </a:rPr>
                        <a:t>surfaces; No filler metal, flux, or shielding gases normally used; Process yields a narrow HAZ; Can be used to join dissimilar metals; Widely used commercial process, amenable to automation and mass production; Size of weld zone depends on: Amount of heat generated, Thermal conductivity of materials, Mechanical properties of materials at elevated temperatures. </a:t>
                      </a:r>
                    </a:p>
                    <a:p>
                      <a:r>
                        <a:rPr lang="en-SG" sz="550" b="0" dirty="0">
                          <a:solidFill>
                            <a:srgbClr val="C00000"/>
                          </a:solidFill>
                          <a:latin typeface="Arial Nova Cond" panose="020B0506020202020204" pitchFamily="34" charset="0"/>
                        </a:rPr>
                        <a:t>Resistance Spot Welding (RSW)</a:t>
                      </a:r>
                    </a:p>
                    <a:p>
                      <a:r>
                        <a:rPr lang="en-SG" sz="550" b="0" dirty="0">
                          <a:solidFill>
                            <a:schemeClr val="accent1"/>
                          </a:solidFill>
                          <a:latin typeface="Arial Nova Cond" panose="020B0506020202020204" pitchFamily="34" charset="0"/>
                        </a:rPr>
                        <a:t>Sequence</a:t>
                      </a:r>
                      <a:r>
                        <a:rPr lang="en-SG" sz="550" b="0" dirty="0">
                          <a:solidFill>
                            <a:schemeClr val="tx1"/>
                          </a:solidFill>
                          <a:latin typeface="Arial Nova Cond" panose="020B0506020202020204" pitchFamily="34" charset="0"/>
                        </a:rPr>
                        <a:t>: Pressure applied -&gt; </a:t>
                      </a:r>
                    </a:p>
                    <a:p>
                      <a:r>
                        <a:rPr lang="en-SG" sz="550" b="0" dirty="0">
                          <a:solidFill>
                            <a:schemeClr val="tx1"/>
                          </a:solidFill>
                          <a:latin typeface="Arial Nova Cond" panose="020B0506020202020204" pitchFamily="34" charset="0"/>
                        </a:rPr>
                        <a:t>current on -&gt; current off, pressure </a:t>
                      </a:r>
                    </a:p>
                    <a:p>
                      <a:r>
                        <a:rPr lang="en-SG" sz="550" b="0" dirty="0">
                          <a:solidFill>
                            <a:schemeClr val="tx1"/>
                          </a:solidFill>
                          <a:latin typeface="Arial Nova Cond" panose="020B0506020202020204" pitchFamily="34" charset="0"/>
                        </a:rPr>
                        <a:t>on -&gt; pressure released</a:t>
                      </a:r>
                    </a:p>
                    <a:p>
                      <a:r>
                        <a:rPr lang="en-SG" sz="550" b="0" dirty="0">
                          <a:solidFill>
                            <a:schemeClr val="accent1"/>
                          </a:solidFill>
                          <a:latin typeface="Arial Nova Cond" panose="020B0506020202020204" pitchFamily="34" charset="0"/>
                        </a:rPr>
                        <a:t>Key point</a:t>
                      </a:r>
                      <a:r>
                        <a:rPr lang="en-SG" sz="550" b="0" dirty="0">
                          <a:solidFill>
                            <a:schemeClr val="tx1"/>
                          </a:solidFill>
                          <a:latin typeface="Arial Nova Cond" panose="020B0506020202020204" pitchFamily="34" charset="0"/>
                        </a:rPr>
                        <a:t>: </a:t>
                      </a:r>
                      <a:r>
                        <a:rPr lang="en-US" sz="550" b="0" dirty="0">
                          <a:latin typeface="Arial Nova Cond" panose="020B0506020202020204" pitchFamily="34" charset="0"/>
                        </a:rPr>
                        <a:t>localized heat due to </a:t>
                      </a:r>
                    </a:p>
                    <a:p>
                      <a:r>
                        <a:rPr lang="en-US" sz="550" b="0" dirty="0">
                          <a:latin typeface="Arial Nova Cond" panose="020B0506020202020204" pitchFamily="34" charset="0"/>
                        </a:rPr>
                        <a:t>large electrical resistance;</a:t>
                      </a:r>
                    </a:p>
                    <a:p>
                      <a:r>
                        <a:rPr lang="en-US" sz="550" b="0" dirty="0">
                          <a:latin typeface="Arial Nova Cond" panose="020B0506020202020204" pitchFamily="34" charset="0"/>
                        </a:rPr>
                        <a:t>Most commonly used process in </a:t>
                      </a:r>
                    </a:p>
                    <a:p>
                      <a:r>
                        <a:rPr lang="en-US" sz="550" b="0" dirty="0">
                          <a:latin typeface="Arial Nova Cond" panose="020B0506020202020204" pitchFamily="34" charset="0"/>
                        </a:rPr>
                        <a:t>sheet-metal fabrication and in automotive-body assembly; Group of fusion welding processes that use a combination of heat and pressure to accomplish coalescence; Heat generated by electrical resistance to current flow at junction to be welded; Principal RW process = resistance spot welding (RSW).</a:t>
                      </a:r>
                    </a:p>
                    <a:p>
                      <a:r>
                        <a:rPr lang="en-US" sz="550" b="0" dirty="0">
                          <a:latin typeface="Arial Nova Cond" panose="020B0506020202020204" pitchFamily="34" charset="0"/>
                        </a:rPr>
                        <a:t>Components in Resistance Spot Welding</a:t>
                      </a:r>
                    </a:p>
                    <a:p>
                      <a:r>
                        <a:rPr lang="en-US" sz="550" b="0" dirty="0">
                          <a:latin typeface="Arial Nova Cond" panose="020B0506020202020204" pitchFamily="34" charset="0"/>
                        </a:rPr>
                        <a:t>Parts to be welded (usually sheet metal); 2 opposing electrodes; Means of applying pressure to squeeze parts between electrodes; Power supply from which controlled current can be applied for specified time duration.</a:t>
                      </a:r>
                    </a:p>
                    <a:p>
                      <a:r>
                        <a:rPr lang="en-US" sz="550" b="0" dirty="0">
                          <a:latin typeface="Arial Nova Cond" panose="020B0506020202020204" pitchFamily="34" charset="0"/>
                        </a:rPr>
                        <a:t>Heat source – resistance of circuit; Heat generated: H = I</a:t>
                      </a:r>
                      <a:r>
                        <a:rPr lang="en-US" sz="550" b="0" baseline="30000" dirty="0">
                          <a:latin typeface="Arial Nova Cond" panose="020B0506020202020204" pitchFamily="34" charset="0"/>
                        </a:rPr>
                        <a:t>2</a:t>
                      </a:r>
                      <a:r>
                        <a:rPr lang="en-US" sz="550" b="0" dirty="0">
                          <a:latin typeface="Arial Nova Cond" panose="020B0506020202020204" pitchFamily="34" charset="0"/>
                        </a:rPr>
                        <a:t> R t; For resistance spot </a:t>
                      </a:r>
                      <a:r>
                        <a:rPr lang="en-US" sz="550" b="0" dirty="0" err="1">
                          <a:latin typeface="Arial Nova Cond" panose="020B0506020202020204" pitchFamily="34" charset="0"/>
                        </a:rPr>
                        <a:t>welding:</a:t>
                      </a:r>
                      <a:r>
                        <a:rPr lang="en-US" sz="550" b="0" dirty="0" err="1">
                          <a:solidFill>
                            <a:schemeClr val="accent1"/>
                          </a:solidFill>
                          <a:latin typeface="Arial Nova Cond" panose="020B0506020202020204" pitchFamily="34" charset="0"/>
                        </a:rPr>
                        <a:t>Current</a:t>
                      </a:r>
                      <a:r>
                        <a:rPr lang="en-US" sz="550" b="0" dirty="0">
                          <a:solidFill>
                            <a:schemeClr val="accent1"/>
                          </a:solidFill>
                          <a:latin typeface="Arial Nova Cond" panose="020B0506020202020204" pitchFamily="34" charset="0"/>
                        </a:rPr>
                        <a:t> I = 5,000 to 20,000 </a:t>
                      </a:r>
                      <a:r>
                        <a:rPr lang="en-US" sz="550" b="0" dirty="0" err="1">
                          <a:solidFill>
                            <a:schemeClr val="accent1"/>
                          </a:solidFill>
                          <a:latin typeface="Arial Nova Cond" panose="020B0506020202020204" pitchFamily="34" charset="0"/>
                        </a:rPr>
                        <a:t>A;</a:t>
                      </a:r>
                      <a:r>
                        <a:rPr lang="en-US" sz="550" b="0" dirty="0" err="1">
                          <a:latin typeface="Arial Nova Cond" panose="020B0506020202020204" pitchFamily="34" charset="0"/>
                        </a:rPr>
                        <a:t>Voltage</a:t>
                      </a:r>
                      <a:r>
                        <a:rPr lang="en-US" sz="550" b="0" dirty="0">
                          <a:latin typeface="Arial Nova Cond" panose="020B0506020202020204" pitchFamily="34" charset="0"/>
                        </a:rPr>
                        <a:t> V &lt; 10 </a:t>
                      </a:r>
                      <a:r>
                        <a:rPr lang="en-US" sz="550" b="0" dirty="0" err="1">
                          <a:latin typeface="Arial Nova Cond" panose="020B0506020202020204" pitchFamily="34" charset="0"/>
                        </a:rPr>
                        <a:t>v;Time</a:t>
                      </a:r>
                      <a:r>
                        <a:rPr lang="en-US" sz="550" b="0" dirty="0">
                          <a:latin typeface="Arial Nova Cond" panose="020B0506020202020204" pitchFamily="34" charset="0"/>
                        </a:rPr>
                        <a:t> t = 0.1 to 0.4 s</a:t>
                      </a:r>
                      <a:endParaRPr lang="en-SG" sz="550" b="0" dirty="0">
                        <a:solidFill>
                          <a:schemeClr val="tx1"/>
                        </a:solidFill>
                        <a:latin typeface="Arial Nova Cond" panose="020B0506020202020204" pitchFamily="34" charset="0"/>
                      </a:endParaRPr>
                    </a:p>
                    <a:p>
                      <a:r>
                        <a:rPr lang="en-SG" sz="550" b="0" dirty="0">
                          <a:latin typeface="Arial Nova Cond" panose="020B0506020202020204" pitchFamily="34" charset="0"/>
                        </a:rPr>
                        <a:t>Explosive Welding (EXW)</a:t>
                      </a:r>
                    </a:p>
                    <a:p>
                      <a:r>
                        <a:rPr lang="en-US" sz="550" b="0" dirty="0">
                          <a:latin typeface="Arial Nova Cond" panose="020B0506020202020204" pitchFamily="34" charset="0"/>
                        </a:rPr>
                        <a:t>Commonly used to bond two dissimilar </a:t>
                      </a:r>
                    </a:p>
                    <a:p>
                      <a:r>
                        <a:rPr lang="en-US" sz="550" b="0" dirty="0">
                          <a:latin typeface="Arial Nova Cond" panose="020B0506020202020204" pitchFamily="34" charset="0"/>
                        </a:rPr>
                        <a:t>metals, in particular to clad one metal </a:t>
                      </a:r>
                    </a:p>
                    <a:p>
                      <a:r>
                        <a:rPr lang="en-US" sz="550" b="0" dirty="0">
                          <a:latin typeface="Arial Nova Cond" panose="020B0506020202020204" pitchFamily="34" charset="0"/>
                        </a:rPr>
                        <a:t>on top of a base metal over large areas.</a:t>
                      </a:r>
                    </a:p>
                    <a:p>
                      <a:r>
                        <a:rPr lang="en-US" sz="550" b="0" dirty="0">
                          <a:solidFill>
                            <a:srgbClr val="C00000"/>
                          </a:solidFill>
                          <a:latin typeface="Arial Nova Cond" panose="020B0506020202020204" pitchFamily="34" charset="0"/>
                        </a:rPr>
                        <a:t>Brazing &amp; Soldering - </a:t>
                      </a:r>
                      <a:r>
                        <a:rPr lang="en-US" sz="550" b="0" dirty="0">
                          <a:latin typeface="Arial Nova Cond" panose="020B0506020202020204" pitchFamily="34" charset="0"/>
                        </a:rPr>
                        <a:t>Both use filler metals to permanently join metal parts; no melting of base metals; </a:t>
                      </a:r>
                      <a:r>
                        <a:rPr lang="en-US" sz="550" b="0" dirty="0">
                          <a:solidFill>
                            <a:schemeClr val="accent1"/>
                          </a:solidFill>
                          <a:latin typeface="Arial Nova Cond" panose="020B0506020202020204" pitchFamily="34" charset="0"/>
                        </a:rPr>
                        <a:t>When is brazing/soldering preferred over fusion welding</a:t>
                      </a:r>
                      <a:r>
                        <a:rPr lang="en-US" sz="550" b="0" dirty="0">
                          <a:latin typeface="Arial Nova Cond" panose="020B0506020202020204" pitchFamily="34" charset="0"/>
                        </a:rPr>
                        <a:t>: metal has poor weldability; Dissimilar metals are to be joined; Intense heat of welding may damage components being joined; Geometry of joint do not lend itself to welding; High strength not required</a:t>
                      </a:r>
                    </a:p>
                    <a:p>
                      <a:r>
                        <a:rPr lang="en-SG" sz="550" b="0" dirty="0">
                          <a:solidFill>
                            <a:srgbClr val="C00000"/>
                          </a:solidFill>
                          <a:latin typeface="Arial Nova Cond" panose="020B0506020202020204" pitchFamily="34" charset="0"/>
                        </a:rPr>
                        <a:t>Adhesive Bonding </a:t>
                      </a:r>
                      <a:r>
                        <a:rPr lang="en-SG" sz="550" b="0" dirty="0">
                          <a:latin typeface="Arial Nova Cond" panose="020B0506020202020204" pitchFamily="34" charset="0"/>
                        </a:rPr>
                        <a:t>- </a:t>
                      </a:r>
                      <a:r>
                        <a:rPr lang="en-US" sz="550" b="0" dirty="0">
                          <a:latin typeface="Arial Nova Cond" panose="020B0506020202020204" pitchFamily="34" charset="0"/>
                        </a:rPr>
                        <a:t>Uses forces of attachment between a filler material and two closely-spaced surfaces to bond parts; Filler material in adhesive bonding is not metallic; Joining process carried out at room temperature or slightly above.</a:t>
                      </a:r>
                    </a:p>
                    <a:p>
                      <a:r>
                        <a:rPr lang="en-SG" sz="550" b="0" dirty="0">
                          <a:solidFill>
                            <a:srgbClr val="C00000"/>
                          </a:solidFill>
                          <a:latin typeface="Arial Nova Cond" panose="020B0506020202020204" pitchFamily="34" charset="0"/>
                        </a:rPr>
                        <a:t>Strength of Brazed Joint </a:t>
                      </a:r>
                      <a:r>
                        <a:rPr lang="en-SG" sz="550" b="0" dirty="0">
                          <a:latin typeface="Arial Nova Cond" panose="020B0506020202020204" pitchFamily="34" charset="0"/>
                        </a:rPr>
                        <a:t>- </a:t>
                      </a:r>
                      <a:r>
                        <a:rPr lang="en-US" sz="550" b="0" dirty="0">
                          <a:latin typeface="Arial Nova Cond" panose="020B0506020202020204" pitchFamily="34" charset="0"/>
                        </a:rPr>
                        <a:t>If joint properly designed &amp; brazing operation properly performed, solidified joint will be stronger than filler metal</a:t>
                      </a:r>
                    </a:p>
                    <a:p>
                      <a:r>
                        <a:rPr lang="en-US" sz="550" b="0" dirty="0">
                          <a:solidFill>
                            <a:schemeClr val="accent1"/>
                          </a:solidFill>
                          <a:latin typeface="Arial Nova Cond" panose="020B0506020202020204" pitchFamily="34" charset="0"/>
                        </a:rPr>
                        <a:t>Why? </a:t>
                      </a:r>
                      <a:r>
                        <a:rPr lang="en-US" sz="550" b="0" dirty="0">
                          <a:solidFill>
                            <a:schemeClr val="tx1"/>
                          </a:solidFill>
                          <a:latin typeface="Arial Nova Cond" panose="020B0506020202020204" pitchFamily="34" charset="0"/>
                        </a:rPr>
                        <a:t>- </a:t>
                      </a:r>
                      <a:r>
                        <a:rPr lang="en-US" sz="550" b="0" dirty="0">
                          <a:latin typeface="Arial Nova Cond" panose="020B0506020202020204" pitchFamily="34" charset="0"/>
                        </a:rPr>
                        <a:t>Small part clearances used; Metallurgical bonding that occurs between base &amp; filler metals; Geometric constrictions imposed on joint by base parts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550" b="0" dirty="0">
                          <a:solidFill>
                            <a:srgbClr val="C00000"/>
                          </a:solidFill>
                          <a:latin typeface="Arial Nova Cond" panose="020B0506020202020204" pitchFamily="34" charset="0"/>
                        </a:rPr>
                        <a:t>Limitations of Brazing </a:t>
                      </a:r>
                      <a:r>
                        <a:rPr lang="en-US" sz="550" b="0" dirty="0">
                          <a:latin typeface="Arial Nova Cond" panose="020B0506020202020204" pitchFamily="34" charset="0"/>
                        </a:rPr>
                        <a:t>- Joint strength &lt; welded joint; High service temperatures may weaken a brazed joint; Color of brazing metal may not match color of base metal parts, a possible aesthetic disadvantage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550" b="0" dirty="0">
                          <a:solidFill>
                            <a:srgbClr val="C00000"/>
                          </a:solidFill>
                          <a:latin typeface="Arial Nova Cond" panose="020B0506020202020204" pitchFamily="34" charset="0"/>
                        </a:rPr>
                        <a:t>Advantages Compared to Welding </a:t>
                      </a:r>
                      <a:r>
                        <a:rPr lang="en-SG" sz="550" b="0" dirty="0">
                          <a:latin typeface="Arial Nova Cond" panose="020B0506020202020204" pitchFamily="34" charset="0"/>
                        </a:rPr>
                        <a:t>- </a:t>
                      </a:r>
                      <a:r>
                        <a:rPr lang="en-US" sz="550" b="0" dirty="0">
                          <a:latin typeface="Arial Nova Cond" panose="020B0506020202020204" pitchFamily="34" charset="0"/>
                        </a:rPr>
                        <a:t>Any metals can be joined, including dissimilar metals; Can be performed quickly and consistently, permitting high production rates; Multiple joints can be brazed simultaneously; In general, less heat and power required than FW; Problems with HAZ in base metal near joint are reduced; Joint areas that are inaccessible by many welding processes can be brazed, since capillary action draws molten filler metal into joint</a:t>
                      </a:r>
                    </a:p>
                    <a:p>
                      <a:r>
                        <a:rPr lang="en-US" sz="550" b="0" dirty="0">
                          <a:solidFill>
                            <a:schemeClr val="accent1"/>
                          </a:solidFill>
                          <a:latin typeface="Arial Nova Cond" panose="020B0506020202020204" pitchFamily="34" charset="0"/>
                        </a:rPr>
                        <a:t>(a) Brazing and (b) braze welding processes</a:t>
                      </a:r>
                    </a:p>
                    <a:p>
                      <a:endParaRPr lang="en-SG" sz="550" b="0" dirty="0">
                        <a:solidFill>
                          <a:schemeClr val="tx1"/>
                        </a:solidFill>
                        <a:latin typeface="Arial Nova Cond" panose="020B0506020202020204" pitchFamily="34" charset="0"/>
                      </a:endParaRPr>
                    </a:p>
                    <a:p>
                      <a:endParaRPr lang="en-SG" sz="550" b="0" dirty="0">
                        <a:solidFill>
                          <a:schemeClr val="tx1"/>
                        </a:solidFill>
                        <a:latin typeface="Arial Nova Cond" panose="020B0506020202020204" pitchFamily="34" charset="0"/>
                      </a:endParaRPr>
                    </a:p>
                    <a:p>
                      <a:endParaRPr lang="en-SG" sz="550" b="0" dirty="0">
                        <a:solidFill>
                          <a:schemeClr val="tx1"/>
                        </a:solidFill>
                        <a:latin typeface="Arial Nova Cond" panose="020B0506020202020204" pitchFamily="34" charset="0"/>
                      </a:endParaRPr>
                    </a:p>
                    <a:p>
                      <a:endParaRPr lang="en-SG" sz="550" b="0" dirty="0">
                        <a:solidFill>
                          <a:schemeClr val="tx1"/>
                        </a:solidFill>
                        <a:latin typeface="Arial Nova Cond" panose="020B0506020202020204" pitchFamily="34" charset="0"/>
                      </a:endParaRPr>
                    </a:p>
                    <a:p>
                      <a:endParaRPr lang="en-SG" sz="550" b="0" dirty="0">
                        <a:solidFill>
                          <a:schemeClr val="tx1"/>
                        </a:solidFill>
                        <a:latin typeface="Arial Nova Cond" panose="020B0506020202020204" pitchFamily="34" charset="0"/>
                      </a:endParaRPr>
                    </a:p>
                    <a:p>
                      <a:r>
                        <a:rPr lang="en-SG" sz="550" b="0" dirty="0">
                          <a:solidFill>
                            <a:srgbClr val="C00000"/>
                          </a:solidFill>
                          <a:latin typeface="Arial Nova Cond" panose="020B0506020202020204" pitchFamily="34" charset="0"/>
                        </a:rPr>
                        <a:t>Joints</a:t>
                      </a:r>
                    </a:p>
                    <a:p>
                      <a:pPr marL="0" indent="0">
                        <a:buNone/>
                      </a:pPr>
                      <a:r>
                        <a:rPr lang="en-US" sz="550" b="0" dirty="0">
                          <a:latin typeface="Arial Nova Cond" panose="020B0506020202020204" pitchFamily="34" charset="0"/>
                        </a:rPr>
                        <a:t>(a) Butt joint and adaptations for </a:t>
                      </a:r>
                    </a:p>
                    <a:p>
                      <a:pPr marL="0" indent="0">
                        <a:buNone/>
                      </a:pPr>
                      <a:r>
                        <a:rPr lang="en-US" sz="550" b="0" dirty="0">
                          <a:latin typeface="Arial Nova Cond" panose="020B0506020202020204" pitchFamily="34" charset="0"/>
                        </a:rPr>
                        <a:t>brazing; (b) scarf joint; (c) stepped </a:t>
                      </a:r>
                    </a:p>
                    <a:p>
                      <a:pPr marL="0" indent="0">
                        <a:buNone/>
                      </a:pPr>
                      <a:r>
                        <a:rPr lang="en-US" sz="550" b="0" dirty="0">
                          <a:latin typeface="Arial Nova Cond" panose="020B0506020202020204" pitchFamily="34" charset="0"/>
                        </a:rPr>
                        <a:t>butt joint; (d) increased X-section </a:t>
                      </a:r>
                    </a:p>
                    <a:p>
                      <a:pPr marL="0" indent="0">
                        <a:buNone/>
                      </a:pPr>
                      <a:r>
                        <a:rPr lang="en-US" sz="550" b="0" dirty="0">
                          <a:latin typeface="Arial Nova Cond" panose="020B0506020202020204" pitchFamily="34" charset="0"/>
                        </a:rPr>
                        <a:t>of part at joint.</a:t>
                      </a:r>
                    </a:p>
                    <a:p>
                      <a:pPr marL="0" indent="0">
                        <a:buNone/>
                      </a:pPr>
                      <a:r>
                        <a:rPr lang="en-US" sz="550" b="0" dirty="0">
                          <a:latin typeface="Arial Nova Cond" panose="020B0506020202020204" pitchFamily="34" charset="0"/>
                        </a:rPr>
                        <a:t>(a) Lap joint and adaptations for brazing </a:t>
                      </a:r>
                    </a:p>
                    <a:p>
                      <a:pPr marL="0" indent="0">
                        <a:buNone/>
                      </a:pPr>
                      <a:r>
                        <a:rPr lang="en-US" sz="550" b="0" dirty="0">
                          <a:latin typeface="Arial Nova Cond" panose="020B0506020202020204" pitchFamily="34" charset="0"/>
                        </a:rPr>
                        <a:t>(b) cylindrical parts; (c) sandwiched parts</a:t>
                      </a:r>
                    </a:p>
                    <a:p>
                      <a:pPr marL="0" indent="0">
                        <a:buNone/>
                      </a:pPr>
                      <a:r>
                        <a:rPr lang="en-US" sz="550" b="0" dirty="0">
                          <a:latin typeface="Arial Nova Cond" panose="020B0506020202020204" pitchFamily="34" charset="0"/>
                        </a:rPr>
                        <a:t>(d) use of sleeve to convert butt joint into </a:t>
                      </a:r>
                    </a:p>
                    <a:p>
                      <a:pPr marL="0" indent="0">
                        <a:buNone/>
                      </a:pPr>
                      <a:r>
                        <a:rPr lang="en-US" sz="550" b="0" dirty="0">
                          <a:latin typeface="Arial Nova Cond" panose="020B0506020202020204" pitchFamily="34" charset="0"/>
                        </a:rPr>
                        <a:t>lap joint.</a:t>
                      </a:r>
                    </a:p>
                    <a:p>
                      <a:pPr marL="0" indent="0">
                        <a:buNone/>
                      </a:pPr>
                      <a:r>
                        <a:rPr lang="en-US" sz="550" b="0" dirty="0">
                          <a:solidFill>
                            <a:srgbClr val="C00000"/>
                          </a:solidFill>
                          <a:latin typeface="Arial Nova Cond" panose="020B0506020202020204" pitchFamily="34" charset="0"/>
                        </a:rPr>
                        <a:t>Brazing Design</a:t>
                      </a:r>
                    </a:p>
                    <a:p>
                      <a:pPr marL="0" indent="0">
                        <a:buNone/>
                      </a:pPr>
                      <a:endParaRPr lang="en-US" sz="550" b="0" dirty="0">
                        <a:solidFill>
                          <a:srgbClr val="C00000"/>
                        </a:solidFill>
                        <a:latin typeface="Arial Nova Cond" panose="020B0506020202020204" pitchFamily="34" charset="0"/>
                      </a:endParaRPr>
                    </a:p>
                    <a:p>
                      <a:pPr marL="0" indent="0">
                        <a:buNone/>
                      </a:pPr>
                      <a:endParaRPr lang="en-US" sz="550" b="0" dirty="0">
                        <a:solidFill>
                          <a:srgbClr val="C00000"/>
                        </a:solidFill>
                        <a:latin typeface="Arial Nova Cond" panose="020B0506020202020204" pitchFamily="34" charset="0"/>
                      </a:endParaRPr>
                    </a:p>
                    <a:p>
                      <a:pPr marL="0" indent="0">
                        <a:buNone/>
                      </a:pPr>
                      <a:endParaRPr lang="en-US" sz="550" b="0" dirty="0">
                        <a:solidFill>
                          <a:srgbClr val="C00000"/>
                        </a:solidFill>
                        <a:latin typeface="Arial Nova Cond" panose="020B0506020202020204" pitchFamily="34" charset="0"/>
                      </a:endParaRPr>
                    </a:p>
                    <a:p>
                      <a:pPr marL="0" indent="0">
                        <a:buNone/>
                      </a:pPr>
                      <a:endParaRPr lang="en-US" sz="550" b="0" dirty="0">
                        <a:solidFill>
                          <a:srgbClr val="C00000"/>
                        </a:solidFill>
                        <a:latin typeface="Arial Nova Cond" panose="020B0506020202020204" pitchFamily="34" charset="0"/>
                      </a:endParaRPr>
                    </a:p>
                    <a:p>
                      <a:pPr marL="0" indent="0">
                        <a:buNone/>
                      </a:pPr>
                      <a:endParaRPr lang="en-US" sz="550" b="0" dirty="0">
                        <a:solidFill>
                          <a:srgbClr val="C00000"/>
                        </a:solidFill>
                        <a:latin typeface="Arial Nova Cond" panose="020B0506020202020204" pitchFamily="34" charset="0"/>
                      </a:endParaRPr>
                    </a:p>
                    <a:p>
                      <a:pPr marL="0" indent="0">
                        <a:buNone/>
                      </a:pPr>
                      <a:endParaRPr lang="en-US" sz="550" b="0" dirty="0">
                        <a:solidFill>
                          <a:srgbClr val="C00000"/>
                        </a:solidFill>
                        <a:latin typeface="Arial Nova Cond" panose="020B0506020202020204" pitchFamily="34" charset="0"/>
                      </a:endParaRPr>
                    </a:p>
                    <a:p>
                      <a:pPr marL="0" indent="0">
                        <a:buNone/>
                      </a:pPr>
                      <a:endParaRPr lang="en-US" sz="550" b="0" dirty="0">
                        <a:solidFill>
                          <a:srgbClr val="C00000"/>
                        </a:solidFill>
                        <a:latin typeface="Arial Nova Cond" panose="020B0506020202020204" pitchFamily="34" charset="0"/>
                      </a:endParaRPr>
                    </a:p>
                    <a:p>
                      <a:pPr marL="0" indent="0">
                        <a:buNone/>
                      </a:pPr>
                      <a:endParaRPr lang="en-US" sz="550" b="0" dirty="0">
                        <a:solidFill>
                          <a:srgbClr val="C00000"/>
                        </a:solidFill>
                        <a:latin typeface="Arial Nova Cond" panose="020B0506020202020204" pitchFamily="34" charset="0"/>
                      </a:endParaRPr>
                    </a:p>
                    <a:p>
                      <a:pPr marL="0" indent="0">
                        <a:buNone/>
                      </a:pPr>
                      <a:endParaRPr lang="en-US" sz="550" b="0" dirty="0">
                        <a:solidFill>
                          <a:srgbClr val="C00000"/>
                        </a:solidFill>
                        <a:latin typeface="Arial Nova Cond" panose="020B0506020202020204" pitchFamily="34" charset="0"/>
                      </a:endParaRPr>
                    </a:p>
                    <a:p>
                      <a:pPr marL="0" indent="0">
                        <a:buNone/>
                      </a:pPr>
                      <a:endParaRPr lang="en-US" sz="550" b="0" dirty="0">
                        <a:solidFill>
                          <a:srgbClr val="C00000"/>
                        </a:solidFill>
                        <a:latin typeface="Arial Nova Cond" panose="020B0506020202020204" pitchFamily="34" charset="0"/>
                      </a:endParaRPr>
                    </a:p>
                    <a:p>
                      <a:pPr marL="0" indent="0">
                        <a:buNone/>
                      </a:pPr>
                      <a:r>
                        <a:rPr lang="en-SG" sz="550" b="0" dirty="0">
                          <a:solidFill>
                            <a:srgbClr val="C00000"/>
                          </a:solidFill>
                          <a:latin typeface="Arial Nova Cond" panose="020B0506020202020204" pitchFamily="34" charset="0"/>
                        </a:rPr>
                        <a:t>Desirable Brazing Metal Characteristics</a:t>
                      </a:r>
                    </a:p>
                    <a:p>
                      <a:pPr marL="0" indent="0">
                        <a:buNone/>
                      </a:pPr>
                      <a:r>
                        <a:rPr lang="en-US" sz="550" b="0" dirty="0">
                          <a:latin typeface="Arial Nova Cond" panose="020B0506020202020204" pitchFamily="34" charset="0"/>
                        </a:rPr>
                        <a:t>Low surface tension in liquid phase for good </a:t>
                      </a:r>
                    </a:p>
                    <a:p>
                      <a:pPr marL="0" indent="0">
                        <a:buNone/>
                      </a:pPr>
                      <a:r>
                        <a:rPr lang="en-US" sz="550" b="0" dirty="0">
                          <a:latin typeface="Arial Nova Cond" panose="020B0506020202020204" pitchFamily="34" charset="0"/>
                        </a:rPr>
                        <a:t>wettability; High fluidity for penetration </a:t>
                      </a:r>
                    </a:p>
                    <a:p>
                      <a:pPr marL="0" indent="0">
                        <a:buNone/>
                      </a:pPr>
                      <a:r>
                        <a:rPr lang="en-US" sz="550" b="0" dirty="0">
                          <a:latin typeface="Arial Nova Cond" panose="020B0506020202020204" pitchFamily="34" charset="0"/>
                        </a:rPr>
                        <a:t>into interface; Avoid chemical &amp; physical </a:t>
                      </a:r>
                    </a:p>
                    <a:p>
                      <a:pPr marL="0" indent="0">
                        <a:buNone/>
                      </a:pPr>
                      <a:r>
                        <a:rPr lang="en-US" sz="550" b="0" dirty="0">
                          <a:latin typeface="Arial Nova Cond" panose="020B0506020202020204" pitchFamily="34" charset="0"/>
                        </a:rPr>
                        <a:t>interactions with base metal (e.g. galvanic reaction) </a:t>
                      </a:r>
                    </a:p>
                    <a:p>
                      <a:pPr marL="0" indent="0">
                        <a:buNone/>
                      </a:pPr>
                      <a:r>
                        <a:rPr lang="en-US" sz="550" b="0" dirty="0">
                          <a:solidFill>
                            <a:srgbClr val="C00000"/>
                          </a:solidFill>
                          <a:latin typeface="Arial Nova Cond" panose="020B0506020202020204" pitchFamily="34" charset="0"/>
                        </a:rPr>
                        <a:t>Brazing Methods</a:t>
                      </a:r>
                    </a:p>
                    <a:p>
                      <a:pPr marL="0" indent="0">
                        <a:buNone/>
                      </a:pPr>
                      <a:r>
                        <a:rPr lang="en-US" sz="550" b="0" dirty="0">
                          <a:latin typeface="Arial Nova Cond" panose="020B0506020202020204" pitchFamily="34" charset="0"/>
                        </a:rPr>
                        <a:t>Torch/Furnace/Induction/Resistance/Dip/Infrared/Diffusion brazing</a:t>
                      </a:r>
                    </a:p>
                    <a:p>
                      <a:pPr marL="0" indent="0">
                        <a:buNone/>
                      </a:pPr>
                      <a:r>
                        <a:rPr lang="en-US" sz="550" b="0" dirty="0">
                          <a:solidFill>
                            <a:srgbClr val="C00000"/>
                          </a:solidFill>
                          <a:latin typeface="Arial Nova Cond" panose="020B0506020202020204" pitchFamily="34" charset="0"/>
                        </a:rPr>
                        <a:t>Torch Brazing</a:t>
                      </a:r>
                    </a:p>
                    <a:p>
                      <a:pPr marL="0" indent="0">
                        <a:buNone/>
                      </a:pPr>
                      <a:r>
                        <a:rPr lang="en-US" sz="550" b="0" dirty="0">
                          <a:latin typeface="Arial Nova Cond" panose="020B0506020202020204" pitchFamily="34" charset="0"/>
                        </a:rPr>
                        <a:t>Technique for applying filler metal in brazing: </a:t>
                      </a:r>
                    </a:p>
                    <a:p>
                      <a:pPr marL="0" indent="0">
                        <a:buNone/>
                      </a:pPr>
                      <a:r>
                        <a:rPr lang="en-US" sz="550" b="0" dirty="0">
                          <a:latin typeface="Arial Nova Cond" panose="020B0506020202020204" pitchFamily="34" charset="0"/>
                        </a:rPr>
                        <a:t>torch and filler rod; before and after brazing operation.</a:t>
                      </a:r>
                    </a:p>
                    <a:p>
                      <a:pPr marL="0" indent="0">
                        <a:buNone/>
                      </a:pPr>
                      <a:r>
                        <a:rPr lang="en-US" sz="550" b="0" dirty="0">
                          <a:solidFill>
                            <a:srgbClr val="C00000"/>
                          </a:solidFill>
                          <a:latin typeface="Arial Nova Cond" panose="020B0506020202020204" pitchFamily="34" charset="0"/>
                        </a:rPr>
                        <a:t>Brazing Fluxes - </a:t>
                      </a:r>
                      <a:r>
                        <a:rPr lang="en-US" sz="550" b="0" dirty="0">
                          <a:latin typeface="Arial Nova Cond" panose="020B0506020202020204" pitchFamily="34" charset="0"/>
                        </a:rPr>
                        <a:t>Similar purpose as in welding; they </a:t>
                      </a:r>
                    </a:p>
                    <a:p>
                      <a:pPr marL="0" indent="0">
                        <a:buNone/>
                      </a:pPr>
                      <a:r>
                        <a:rPr lang="en-US" sz="550" b="0" dirty="0">
                          <a:latin typeface="Arial Nova Cond" panose="020B0506020202020204" pitchFamily="34" charset="0"/>
                        </a:rPr>
                        <a:t>dissolve, combine with, and otherwise inhibit formation </a:t>
                      </a:r>
                    </a:p>
                    <a:p>
                      <a:pPr marL="0" indent="0">
                        <a:buNone/>
                      </a:pPr>
                      <a:r>
                        <a:rPr lang="en-US" sz="550" b="0" dirty="0">
                          <a:latin typeface="Arial Nova Cond" panose="020B0506020202020204" pitchFamily="34" charset="0"/>
                        </a:rPr>
                        <a:t>of oxides and other unwanted byproducts in brazing process; </a:t>
                      </a:r>
                      <a:r>
                        <a:rPr lang="en-US" sz="550" b="0" dirty="0">
                          <a:solidFill>
                            <a:schemeClr val="accent1"/>
                          </a:solidFill>
                          <a:latin typeface="Arial Nova Cond" panose="020B0506020202020204" pitchFamily="34" charset="0"/>
                        </a:rPr>
                        <a:t>Characteristics of good flux: </a:t>
                      </a:r>
                      <a:r>
                        <a:rPr lang="en-US" sz="550" b="0" dirty="0">
                          <a:latin typeface="Arial Nova Cond" panose="020B0506020202020204" pitchFamily="34" charset="0"/>
                        </a:rPr>
                        <a:t>Low melting temperature; Low viscosity - can be displaced by filler metal; Facilitates wetting; Protects joint until solidification of filler metal</a:t>
                      </a:r>
                    </a:p>
                    <a:p>
                      <a:pPr marL="0" indent="0">
                        <a:buNone/>
                      </a:pPr>
                      <a:r>
                        <a:rPr lang="en-US" sz="550" b="0" dirty="0">
                          <a:solidFill>
                            <a:srgbClr val="C00000"/>
                          </a:solidFill>
                          <a:latin typeface="Arial Nova Cond" panose="020B0506020202020204" pitchFamily="34" charset="0"/>
                        </a:rPr>
                        <a:t>Soldering - </a:t>
                      </a:r>
                      <a:r>
                        <a:rPr lang="en-US" sz="550" b="0" dirty="0">
                          <a:latin typeface="Arial Nova Cond" panose="020B0506020202020204" pitchFamily="34" charset="0"/>
                        </a:rPr>
                        <a:t>Joining process in which a filler metal with T</a:t>
                      </a:r>
                      <a:r>
                        <a:rPr lang="en-US" sz="550" b="0" baseline="-25000" dirty="0">
                          <a:latin typeface="Arial Nova Cond" panose="020B0506020202020204" pitchFamily="34" charset="0"/>
                        </a:rPr>
                        <a:t>m</a:t>
                      </a:r>
                      <a:r>
                        <a:rPr lang="en-US" sz="550" b="0" dirty="0">
                          <a:latin typeface="Arial Nova Cond" panose="020B0506020202020204" pitchFamily="34" charset="0"/>
                        </a:rPr>
                        <a:t> &lt;= 450°C is melted &amp; distributed by capillary action between faying surfaces of metal parts being joined; No melting of base metals, but filler metal wets and combines with base metal to form metallurgical bond; Details of soldering similar to brazing, and many of same heating methods used; Filler metal called solder; </a:t>
                      </a:r>
                      <a:r>
                        <a:rPr lang="en-US" sz="550" b="0" dirty="0">
                          <a:solidFill>
                            <a:schemeClr val="accent1"/>
                          </a:solidFill>
                          <a:latin typeface="Arial Nova Cond" panose="020B0506020202020204" pitchFamily="34" charset="0"/>
                        </a:rPr>
                        <a:t>Most closely associated with electrical and electronics assembly (wire soldering)</a:t>
                      </a:r>
                    </a:p>
                    <a:p>
                      <a:pPr marL="0" indent="0">
                        <a:buNone/>
                      </a:pPr>
                      <a:r>
                        <a:rPr lang="en-US" sz="550" b="0" dirty="0">
                          <a:solidFill>
                            <a:srgbClr val="C00000"/>
                          </a:solidFill>
                          <a:latin typeface="Arial Nova Cond" panose="020B0506020202020204" pitchFamily="34" charset="0"/>
                        </a:rPr>
                        <a:t>Soldering Fluxes - Functions </a:t>
                      </a:r>
                    </a:p>
                    <a:p>
                      <a:pPr marL="0" indent="0">
                        <a:buNone/>
                      </a:pPr>
                      <a:r>
                        <a:rPr lang="en-US" sz="550" b="0" dirty="0">
                          <a:latin typeface="Arial Nova Cond" panose="020B0506020202020204" pitchFamily="34" charset="0"/>
                        </a:rPr>
                        <a:t>Be molten at soldering temps; Remove oxide films &amp; tarnish from base part surfaces; Prevent oxidation during heating; Promote wetting of faying surfaces; Be readily displaced by molten solder during process; Leave residue that is non-corrosive and nonconductive</a:t>
                      </a:r>
                      <a:endParaRPr lang="en-US" sz="550" b="0" dirty="0">
                        <a:solidFill>
                          <a:schemeClr val="accent1"/>
                        </a:solidFill>
                        <a:latin typeface="Arial Nova Cond" panose="020B0506020202020204" pitchFamily="34" charset="0"/>
                      </a:endParaRPr>
                    </a:p>
                    <a:p>
                      <a:pPr marL="0" indent="0">
                        <a:buNone/>
                      </a:pPr>
                      <a:r>
                        <a:rPr lang="en-US" sz="550" b="0" dirty="0">
                          <a:solidFill>
                            <a:srgbClr val="C00000"/>
                          </a:solidFill>
                          <a:latin typeface="Arial Nova Cond" panose="020B0506020202020204" pitchFamily="34" charset="0"/>
                        </a:rPr>
                        <a:t>Adhesive Bonding - </a:t>
                      </a:r>
                      <a:r>
                        <a:rPr lang="en-US" sz="550" b="0" dirty="0">
                          <a:latin typeface="Arial Nova Cond" panose="020B0506020202020204" pitchFamily="34" charset="0"/>
                        </a:rPr>
                        <a:t>Joining process in which a filler material is used to hold &gt;=2 closely-spaced parts together by surface attachment; Used in a wide range of bonding &amp; sealing applications for joining similar &amp; dissimilar materials such as metals, plastics, ceramics, wood, paper, and cardboard; Considered a growth area because of opportunities for increased applications.</a:t>
                      </a:r>
                    </a:p>
                    <a:p>
                      <a:pPr marL="0" indent="0">
                        <a:buNone/>
                      </a:pPr>
                      <a:r>
                        <a:rPr lang="en-SG" sz="550" b="0" dirty="0">
                          <a:solidFill>
                            <a:srgbClr val="C00000"/>
                          </a:solidFill>
                          <a:latin typeface="Arial Nova Cond" panose="020B0506020202020204" pitchFamily="34" charset="0"/>
                        </a:rPr>
                        <a:t>Terminology in Adhesive Bonding </a:t>
                      </a:r>
                      <a:r>
                        <a:rPr lang="en-SG" sz="550" b="0" dirty="0">
                          <a:latin typeface="Arial Nova Cond" panose="020B0506020202020204" pitchFamily="34" charset="0"/>
                        </a:rPr>
                        <a:t>- </a:t>
                      </a:r>
                      <a:r>
                        <a:rPr lang="en-SG" sz="550" b="0" dirty="0">
                          <a:solidFill>
                            <a:schemeClr val="accent1"/>
                          </a:solidFill>
                          <a:latin typeface="Arial Nova Cond" panose="020B0506020202020204" pitchFamily="34" charset="0"/>
                        </a:rPr>
                        <a:t>Adhesive</a:t>
                      </a:r>
                      <a:r>
                        <a:rPr lang="en-SG" sz="550" b="0" dirty="0">
                          <a:latin typeface="Arial Nova Cond" panose="020B0506020202020204" pitchFamily="34" charset="0"/>
                        </a:rPr>
                        <a:t> = filler material, </a:t>
                      </a:r>
                      <a:r>
                        <a:rPr lang="en-SG" sz="550" b="0" dirty="0" err="1">
                          <a:latin typeface="Arial Nova Cond" panose="020B0506020202020204" pitchFamily="34" charset="0"/>
                        </a:rPr>
                        <a:t>nonmetallic</a:t>
                      </a:r>
                      <a:r>
                        <a:rPr lang="en-SG" sz="550" b="0" dirty="0">
                          <a:latin typeface="Arial Nova Cond" panose="020B0506020202020204" pitchFamily="34" charset="0"/>
                        </a:rPr>
                        <a:t>, usually a polymer;</a:t>
                      </a:r>
                      <a:r>
                        <a:rPr lang="en-SG" sz="550" b="0" dirty="0">
                          <a:solidFill>
                            <a:schemeClr val="accent1"/>
                          </a:solidFill>
                          <a:latin typeface="Arial Nova Cond" panose="020B0506020202020204" pitchFamily="34" charset="0"/>
                        </a:rPr>
                        <a:t> Adherends</a:t>
                      </a:r>
                      <a:r>
                        <a:rPr lang="en-SG" sz="550" b="0" dirty="0">
                          <a:latin typeface="Arial Nova Cond" panose="020B0506020202020204" pitchFamily="34" charset="0"/>
                        </a:rPr>
                        <a:t> = parts being joined; </a:t>
                      </a:r>
                      <a:r>
                        <a:rPr lang="en-SG" sz="550" b="0" dirty="0">
                          <a:solidFill>
                            <a:schemeClr val="accent1"/>
                          </a:solidFill>
                          <a:latin typeface="Arial Nova Cond" panose="020B0506020202020204" pitchFamily="34" charset="0"/>
                        </a:rPr>
                        <a:t>Structural adhesives </a:t>
                      </a:r>
                      <a:r>
                        <a:rPr lang="en-SG" sz="550" b="0" dirty="0">
                          <a:solidFill>
                            <a:schemeClr val="tx1"/>
                          </a:solidFill>
                          <a:latin typeface="Arial Nova Cond" panose="020B0506020202020204" pitchFamily="34" charset="0"/>
                        </a:rPr>
                        <a:t>=</a:t>
                      </a:r>
                      <a:r>
                        <a:rPr lang="en-SG" sz="550" b="0" dirty="0">
                          <a:latin typeface="Arial Nova Cond" panose="020B0506020202020204" pitchFamily="34" charset="0"/>
                        </a:rPr>
                        <a:t> of greatest interest in engineering, capable of forming strong, permanent joints between strong, rigid adherends.</a:t>
                      </a:r>
                    </a:p>
                    <a:p>
                      <a:pPr marL="0" indent="0">
                        <a:buNone/>
                      </a:pPr>
                      <a:r>
                        <a:rPr lang="en-SG" sz="550" b="0" dirty="0">
                          <a:solidFill>
                            <a:srgbClr val="C00000"/>
                          </a:solidFill>
                          <a:latin typeface="Arial Nova Cond" panose="020B0506020202020204" pitchFamily="34" charset="0"/>
                        </a:rPr>
                        <a:t>Curing in Adhesive Bonding </a:t>
                      </a:r>
                      <a:r>
                        <a:rPr lang="en-SG" sz="550" b="0" dirty="0">
                          <a:latin typeface="Arial Nova Cond" panose="020B0506020202020204" pitchFamily="34" charset="0"/>
                        </a:rPr>
                        <a:t>- </a:t>
                      </a:r>
                      <a:r>
                        <a:rPr lang="en-US" sz="550" b="0" dirty="0">
                          <a:latin typeface="Arial Nova Cond" panose="020B0506020202020204" pitchFamily="34" charset="0"/>
                        </a:rPr>
                        <a:t>Process where physical properties of adhesive change from liquid to solid, usually by chemical reaction, to accomplish surface attachment of parts; Curing often motivated by heat and/or a catalyst; If heat is used, temps relatively low; Curing takes time - a disadvantage in manufacturing; Pressure sometimes applied between parts to activate bonding process.</a:t>
                      </a:r>
                    </a:p>
                    <a:p>
                      <a:pPr marL="0" indent="0">
                        <a:buNone/>
                      </a:pPr>
                      <a:r>
                        <a:rPr lang="en-US" sz="550" b="0" dirty="0">
                          <a:solidFill>
                            <a:srgbClr val="C00000"/>
                          </a:solidFill>
                          <a:latin typeface="Arial Nova Cond" panose="020B0506020202020204" pitchFamily="34" charset="0"/>
                        </a:rPr>
                        <a:t>Joint Strength </a:t>
                      </a:r>
                      <a:r>
                        <a:rPr lang="en-US" sz="550" b="0" dirty="0">
                          <a:latin typeface="Arial Nova Cond" panose="020B0506020202020204" pitchFamily="34" charset="0"/>
                        </a:rPr>
                        <a:t>- Depends on strength of: </a:t>
                      </a:r>
                      <a:r>
                        <a:rPr lang="en-US" sz="550" b="0" dirty="0">
                          <a:solidFill>
                            <a:schemeClr val="accent1"/>
                          </a:solidFill>
                          <a:latin typeface="Arial Nova Cond" panose="020B0506020202020204" pitchFamily="34" charset="0"/>
                        </a:rPr>
                        <a:t>Adhesive, Attachment between adhesive &amp; adherends</a:t>
                      </a:r>
                      <a:r>
                        <a:rPr lang="en-US" sz="550" b="0" dirty="0">
                          <a:latin typeface="Arial Nova Cond" panose="020B0506020202020204" pitchFamily="34" charset="0"/>
                        </a:rPr>
                        <a:t>; Strength of attachment involves: </a:t>
                      </a:r>
                      <a:r>
                        <a:rPr lang="en-US" sz="550" b="0" dirty="0">
                          <a:solidFill>
                            <a:schemeClr val="accent1"/>
                          </a:solidFill>
                          <a:latin typeface="Arial Nova Cond" panose="020B0506020202020204" pitchFamily="34" charset="0"/>
                        </a:rPr>
                        <a:t>Chemical bonding </a:t>
                      </a:r>
                      <a:r>
                        <a:rPr lang="en-US" sz="550" b="0" dirty="0">
                          <a:latin typeface="Arial Nova Cond" panose="020B0506020202020204" pitchFamily="34" charset="0"/>
                        </a:rPr>
                        <a:t>– adhesive and adherend form a primary chemical bond upon curing</a:t>
                      </a:r>
                      <a:endParaRPr lang="en-US" sz="800" dirty="0"/>
                    </a:p>
                    <a:p>
                      <a:pPr marL="0" indent="0">
                        <a:buNone/>
                      </a:pPr>
                      <a:r>
                        <a:rPr lang="en-US" sz="550" b="0" dirty="0">
                          <a:solidFill>
                            <a:schemeClr val="accent1"/>
                          </a:solidFill>
                          <a:latin typeface="Arial Nova Cond" panose="020B0506020202020204" pitchFamily="34" charset="0"/>
                        </a:rPr>
                        <a:t>Physical interactions </a:t>
                      </a:r>
                      <a:r>
                        <a:rPr lang="en-US" sz="550" b="0" dirty="0">
                          <a:latin typeface="Arial Nova Cond" panose="020B0506020202020204" pitchFamily="34" charset="0"/>
                        </a:rPr>
                        <a:t>- secondary bonding forces between atoms of opposing surfaces, </a:t>
                      </a:r>
                      <a:r>
                        <a:rPr lang="en-US" sz="550" b="0" dirty="0">
                          <a:solidFill>
                            <a:schemeClr val="accent1"/>
                          </a:solidFill>
                          <a:latin typeface="Arial Nova Cond" panose="020B0506020202020204" pitchFamily="34" charset="0"/>
                        </a:rPr>
                        <a:t>Mechanical interlocking </a:t>
                      </a:r>
                      <a:r>
                        <a:rPr lang="en-US" sz="550" b="0" dirty="0">
                          <a:latin typeface="Arial Nova Cond" panose="020B0506020202020204" pitchFamily="34" charset="0"/>
                        </a:rPr>
                        <a:t>- roughness of adherend causes hardened adhesive to become entangled or trapped in its microscopic surface asperities</a:t>
                      </a:r>
                      <a:endParaRPr lang="en-US" sz="550" b="0" dirty="0">
                        <a:solidFill>
                          <a:schemeClr val="accent1"/>
                        </a:solidFill>
                        <a:latin typeface="Arial Nova Cond" panose="020B0506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550" b="0" dirty="0">
                          <a:solidFill>
                            <a:srgbClr val="C00000"/>
                          </a:solidFill>
                          <a:latin typeface="Arial Nova Cond" panose="020B0506020202020204" pitchFamily="34" charset="0"/>
                        </a:rPr>
                        <a:t>Joint Design</a:t>
                      </a:r>
                    </a:p>
                    <a:p>
                      <a:r>
                        <a:rPr lang="en-US" sz="550" b="0" dirty="0">
                          <a:latin typeface="Arial Nova Cond" panose="020B0506020202020204" pitchFamily="34" charset="0"/>
                        </a:rPr>
                        <a:t>Adhesive joints are not as strong as welded/brazed/soldered joints; Joint contact area should be maximized; Adhesive joints are strongest in shear, compression &amp; tension -&gt; Joints should be designed so applied stresses are of these types; Adhesive bonded joints are weakest in cleavage or peeling -&gt; Joints should be designed to avoid these types of stresses</a:t>
                      </a:r>
                    </a:p>
                    <a:p>
                      <a:r>
                        <a:rPr lang="en-US" sz="550" b="0" dirty="0">
                          <a:latin typeface="Arial Nova Cond" panose="020B0506020202020204" pitchFamily="34" charset="0"/>
                        </a:rPr>
                        <a:t>(a) Tension</a:t>
                      </a:r>
                    </a:p>
                    <a:p>
                      <a:r>
                        <a:rPr lang="en-US" sz="550" b="0" dirty="0">
                          <a:latin typeface="Arial Nova Cond" panose="020B0506020202020204" pitchFamily="34" charset="0"/>
                        </a:rPr>
                        <a:t>(b) Shear</a:t>
                      </a:r>
                    </a:p>
                    <a:p>
                      <a:r>
                        <a:rPr lang="en-US" sz="550" b="0" dirty="0">
                          <a:latin typeface="Arial Nova Cond" panose="020B0506020202020204" pitchFamily="34" charset="0"/>
                        </a:rPr>
                        <a:t>(c) Cleavage</a:t>
                      </a:r>
                    </a:p>
                    <a:p>
                      <a:r>
                        <a:rPr lang="en-US" sz="550" b="0" dirty="0">
                          <a:latin typeface="Arial Nova Cond" panose="020B0506020202020204" pitchFamily="34" charset="0"/>
                        </a:rPr>
                        <a:t>(d) Peeling</a:t>
                      </a:r>
                    </a:p>
                    <a:p>
                      <a:r>
                        <a:rPr lang="en-US" sz="550" b="0" dirty="0">
                          <a:solidFill>
                            <a:srgbClr val="C00000"/>
                          </a:solidFill>
                          <a:latin typeface="Arial Nova Cond" panose="020B0506020202020204" pitchFamily="34" charset="0"/>
                        </a:rPr>
                        <a:t>Poor Joint Design </a:t>
                      </a:r>
                      <a:r>
                        <a:rPr lang="en-US" sz="550" b="0" dirty="0">
                          <a:latin typeface="Arial Nova Cond" panose="020B0506020202020204" pitchFamily="34" charset="0"/>
                        </a:rPr>
                        <a:t>- have small contact areas between members to be joined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550" b="0" dirty="0">
                          <a:solidFill>
                            <a:srgbClr val="C00000"/>
                          </a:solidFill>
                          <a:latin typeface="Arial Nova Cond" panose="020B0506020202020204" pitchFamily="34" charset="0"/>
                        </a:rPr>
                        <a:t>Good Joint Design </a:t>
                      </a:r>
                      <a:r>
                        <a:rPr lang="en-US" sz="550" b="0" dirty="0">
                          <a:latin typeface="Arial Nova Cond" panose="020B0506020202020204" pitchFamily="34" charset="0"/>
                        </a:rPr>
                        <a:t>- have large contact areas between members to be joined</a:t>
                      </a:r>
                    </a:p>
                    <a:p>
                      <a:r>
                        <a:rPr lang="en-SG" sz="550" b="0" dirty="0">
                          <a:latin typeface="Arial Nova Cond" panose="020B0506020202020204" pitchFamily="34" charset="0"/>
                        </a:rPr>
                        <a:t>Applications of Adhesives - </a:t>
                      </a:r>
                      <a:r>
                        <a:rPr lang="en-US" sz="550" b="0" dirty="0">
                          <a:latin typeface="Arial Nova Cond" panose="020B0506020202020204" pitchFamily="34" charset="0"/>
                        </a:rPr>
                        <a:t>Automotive, aircraft, building products, shipbuilding; Packaging industries; Footwear; Furniture; Bookbinding; Electrical &amp; electronics</a:t>
                      </a:r>
                    </a:p>
                    <a:p>
                      <a:r>
                        <a:rPr lang="en-US" sz="550" b="0" dirty="0">
                          <a:solidFill>
                            <a:srgbClr val="C00000"/>
                          </a:solidFill>
                          <a:latin typeface="Arial Nova Cond" panose="020B0506020202020204" pitchFamily="34" charset="0"/>
                        </a:rPr>
                        <a:t>Surface Preparation </a:t>
                      </a:r>
                      <a:r>
                        <a:rPr lang="en-US" sz="550" b="0" dirty="0">
                          <a:latin typeface="Arial Nova Cond" panose="020B0506020202020204" pitchFamily="34" charset="0"/>
                        </a:rPr>
                        <a:t>- For adhesive bonding to succeed, part surfaces must be </a:t>
                      </a:r>
                      <a:r>
                        <a:rPr lang="en-US" sz="550" b="0" dirty="0">
                          <a:solidFill>
                            <a:schemeClr val="accent1"/>
                          </a:solidFill>
                          <a:latin typeface="Arial Nova Cond" panose="020B0506020202020204" pitchFamily="34" charset="0"/>
                        </a:rPr>
                        <a:t>extremely clean</a:t>
                      </a:r>
                      <a:r>
                        <a:rPr lang="en-US" sz="550" b="0" dirty="0">
                          <a:latin typeface="Arial Nova Cond" panose="020B0506020202020204" pitchFamily="34" charset="0"/>
                        </a:rPr>
                        <a:t>; Bond strength depends on degree of adhesion between adhesive and adherend -&gt;depends on cleanliness of surface; For metals, solvent wiping often used for cleaning, &amp; abrading surface by sandblasting improves adhesion; For nonmetallic, some solvent cleaning generally used, &amp; surfaces are sometimes mechanically abraded or chemically etched to increase roughness.</a:t>
                      </a:r>
                    </a:p>
                    <a:p>
                      <a:r>
                        <a:rPr lang="en-US" sz="550" b="0" dirty="0">
                          <a:solidFill>
                            <a:srgbClr val="C00000"/>
                          </a:solidFill>
                          <a:latin typeface="Arial Nova Cond" panose="020B0506020202020204" pitchFamily="34" charset="0"/>
                        </a:rPr>
                        <a:t>Advantages</a:t>
                      </a:r>
                      <a:r>
                        <a:rPr lang="en-US" sz="550" b="0" dirty="0">
                          <a:latin typeface="Arial Nova Cond" panose="020B0506020202020204" pitchFamily="34" charset="0"/>
                        </a:rPr>
                        <a:t> - Applicable to wide variety of materials; Bonding occurs over entire surface area of joint; Low temperature curing avoids damage to parts being joined; Sealing as well as bonding; Joint design -often simplified, e.g., two flat surfaces can be joined without providing special part features (e.g. screw holes)</a:t>
                      </a:r>
                    </a:p>
                    <a:p>
                      <a:r>
                        <a:rPr lang="en-US" sz="550" b="0" dirty="0">
                          <a:solidFill>
                            <a:srgbClr val="C00000"/>
                          </a:solidFill>
                          <a:latin typeface="Arial Nova Cond" panose="020B0506020202020204" pitchFamily="34" charset="0"/>
                        </a:rPr>
                        <a:t>Limitations</a:t>
                      </a:r>
                      <a:r>
                        <a:rPr lang="en-US" sz="550" b="0" dirty="0">
                          <a:latin typeface="Arial Nova Cond" panose="020B0506020202020204" pitchFamily="34" charset="0"/>
                        </a:rPr>
                        <a:t> - Joints not as strong as other joining methods; Adhesive must be compatible with materials being joined; Service temperatures limited; Cleanliness and surface preparation prior to application of adhesive important; Curing times can impose a limit on production rates; Inspection of bonded joint is difficult</a:t>
                      </a:r>
                    </a:p>
                    <a:p>
                      <a:r>
                        <a:rPr lang="en-SG" sz="550" b="0" dirty="0">
                          <a:solidFill>
                            <a:srgbClr val="C00000"/>
                          </a:solidFill>
                          <a:latin typeface="Arial Nova Cond" panose="020B0506020202020204" pitchFamily="34" charset="0"/>
                        </a:rPr>
                        <a:t>Features of Fusion Welded Joint - </a:t>
                      </a:r>
                      <a:r>
                        <a:rPr lang="en-US" sz="550" b="0" dirty="0">
                          <a:latin typeface="Arial Nova Cond" panose="020B0506020202020204" pitchFamily="34" charset="0"/>
                        </a:rPr>
                        <a:t>Typical fusion weld joint in which filler metal has been added consists of: Fusion zone; Weld interface; Heat affected zone (HAZ); Unaffected base metal zone</a:t>
                      </a:r>
                    </a:p>
                    <a:p>
                      <a:r>
                        <a:rPr lang="en-US" sz="550" b="0" dirty="0">
                          <a:solidFill>
                            <a:srgbClr val="C00000"/>
                          </a:solidFill>
                          <a:latin typeface="Arial Nova Cond" panose="020B0506020202020204" pitchFamily="34" charset="0"/>
                        </a:rPr>
                        <a:t>Heat Affected Zone - </a:t>
                      </a:r>
                      <a:r>
                        <a:rPr lang="en-US" sz="550" b="0" dirty="0">
                          <a:latin typeface="Arial Nova Cond" panose="020B0506020202020204" pitchFamily="34" charset="0"/>
                        </a:rPr>
                        <a:t>Metal has experienced temperatures below melting point, but high enough to cause </a:t>
                      </a:r>
                      <a:r>
                        <a:rPr lang="en-US" sz="550" b="0" u="sng" dirty="0">
                          <a:latin typeface="Arial Nova Cond" panose="020B0506020202020204" pitchFamily="34" charset="0"/>
                        </a:rPr>
                        <a:t>micro structural changes </a:t>
                      </a:r>
                      <a:r>
                        <a:rPr lang="en-US" sz="550" b="0" dirty="0">
                          <a:latin typeface="Arial Nova Cond" panose="020B0506020202020204" pitchFamily="34" charset="0"/>
                        </a:rPr>
                        <a:t>in solid metal; Chemical composition same as base metal, but this region has been heat treated so that its properties &amp; microstructures have been altered; Effect on mechanical properties in HAZ is usually </a:t>
                      </a:r>
                      <a:r>
                        <a:rPr lang="en-US" sz="550" b="0" dirty="0">
                          <a:solidFill>
                            <a:schemeClr val="accent1"/>
                          </a:solidFill>
                          <a:latin typeface="Arial Nova Cond" panose="020B0506020202020204" pitchFamily="34" charset="0"/>
                        </a:rPr>
                        <a:t>negative</a:t>
                      </a:r>
                      <a:r>
                        <a:rPr lang="en-US" sz="550" b="0" dirty="0">
                          <a:latin typeface="Arial Nova Cond" panose="020B0506020202020204" pitchFamily="34" charset="0"/>
                        </a:rPr>
                        <a:t>; it is here that welding failures often occur. </a:t>
                      </a:r>
                    </a:p>
                    <a:p>
                      <a:r>
                        <a:rPr lang="en-US" sz="550" b="0" dirty="0">
                          <a:solidFill>
                            <a:srgbClr val="C00000"/>
                          </a:solidFill>
                          <a:latin typeface="Arial Nova Cond" panose="020B0506020202020204" pitchFamily="34" charset="0"/>
                        </a:rPr>
                        <a:t>Defects in Welded Joints </a:t>
                      </a:r>
                      <a:r>
                        <a:rPr lang="en-US" sz="550" b="0" dirty="0">
                          <a:latin typeface="Arial Nova Cond" panose="020B0506020202020204" pitchFamily="34" charset="0"/>
                        </a:rPr>
                        <a:t>– </a:t>
                      </a:r>
                      <a:r>
                        <a:rPr lang="en-US" sz="550" b="0" dirty="0">
                          <a:solidFill>
                            <a:schemeClr val="accent1"/>
                          </a:solidFill>
                          <a:latin typeface="Arial Nova Cond" panose="020B0506020202020204" pitchFamily="34" charset="0"/>
                        </a:rPr>
                        <a:t>Discontinuities</a:t>
                      </a:r>
                      <a:r>
                        <a:rPr lang="en-US" sz="550" b="0" dirty="0">
                          <a:latin typeface="Arial Nova Cond" panose="020B0506020202020204" pitchFamily="34" charset="0"/>
                        </a:rPr>
                        <a:t>: Porosity, Slag inclusions, Incomplete Fusion &amp; Penetration; </a:t>
                      </a:r>
                      <a:r>
                        <a:rPr lang="en-US" sz="550" b="0" dirty="0">
                          <a:solidFill>
                            <a:schemeClr val="accent1"/>
                          </a:solidFill>
                          <a:latin typeface="Arial Nova Cond" panose="020B0506020202020204" pitchFamily="34" charset="0"/>
                        </a:rPr>
                        <a:t>Incomplete Fusion</a:t>
                      </a:r>
                    </a:p>
                    <a:p>
                      <a:endParaRPr lang="en-US" sz="550" b="0" dirty="0">
                        <a:solidFill>
                          <a:schemeClr val="accent1"/>
                        </a:solidFill>
                        <a:latin typeface="Arial Nova Cond" panose="020B0506020202020204" pitchFamily="34" charset="0"/>
                      </a:endParaRPr>
                    </a:p>
                    <a:p>
                      <a:endParaRPr lang="en-US" sz="550" b="0" dirty="0">
                        <a:solidFill>
                          <a:schemeClr val="accent1"/>
                        </a:solidFill>
                        <a:latin typeface="Arial Nova Cond" panose="020B0506020202020204" pitchFamily="34" charset="0"/>
                      </a:endParaRPr>
                    </a:p>
                    <a:p>
                      <a:endParaRPr lang="en-US" sz="550" b="0" dirty="0">
                        <a:solidFill>
                          <a:schemeClr val="accent1"/>
                        </a:solidFill>
                        <a:latin typeface="Arial Nova Cond" panose="020B0506020202020204" pitchFamily="34" charset="0"/>
                      </a:endParaRPr>
                    </a:p>
                    <a:p>
                      <a:endParaRPr lang="en-US" sz="550" b="0" dirty="0">
                        <a:solidFill>
                          <a:schemeClr val="accent1"/>
                        </a:solidFill>
                        <a:latin typeface="Arial Nova Cond" panose="020B0506020202020204" pitchFamily="34" charset="0"/>
                      </a:endParaRPr>
                    </a:p>
                    <a:p>
                      <a:endParaRPr lang="en-US" sz="550" b="0" dirty="0">
                        <a:solidFill>
                          <a:schemeClr val="accent1"/>
                        </a:solidFill>
                        <a:latin typeface="Arial Nova Cond" panose="020B0506020202020204" pitchFamily="34" charset="0"/>
                      </a:endParaRPr>
                    </a:p>
                    <a:p>
                      <a:endParaRPr lang="en-US" sz="550" b="0" dirty="0">
                        <a:solidFill>
                          <a:schemeClr val="accent1"/>
                        </a:solidFill>
                        <a:latin typeface="Arial Nova Cond" panose="020B0506020202020204" pitchFamily="34" charset="0"/>
                      </a:endParaRPr>
                    </a:p>
                    <a:p>
                      <a:endParaRPr lang="en-US" sz="550" b="0" dirty="0">
                        <a:solidFill>
                          <a:schemeClr val="accent1"/>
                        </a:solidFill>
                        <a:latin typeface="Arial Nova Cond" panose="020B0506020202020204" pitchFamily="34" charset="0"/>
                      </a:endParaRPr>
                    </a:p>
                    <a:p>
                      <a:endParaRPr lang="en-US" sz="550" b="0" dirty="0">
                        <a:solidFill>
                          <a:schemeClr val="accent1"/>
                        </a:solidFill>
                        <a:latin typeface="Arial Nova Cond" panose="020B0506020202020204" pitchFamily="34" charset="0"/>
                      </a:endParaRPr>
                    </a:p>
                    <a:p>
                      <a:endParaRPr lang="en-US" sz="550" b="0" dirty="0">
                        <a:solidFill>
                          <a:schemeClr val="accent1"/>
                        </a:solidFill>
                        <a:latin typeface="Arial Nova Cond" panose="020B0506020202020204" pitchFamily="34" charset="0"/>
                      </a:endParaRPr>
                    </a:p>
                    <a:p>
                      <a:endParaRPr lang="en-US" sz="550" b="0" dirty="0">
                        <a:solidFill>
                          <a:schemeClr val="accent1"/>
                        </a:solidFill>
                        <a:latin typeface="Arial Nova Cond" panose="020B0506020202020204" pitchFamily="34" charset="0"/>
                      </a:endParaRPr>
                    </a:p>
                    <a:p>
                      <a:r>
                        <a:rPr lang="en-SG" sz="550" b="0" dirty="0">
                          <a:solidFill>
                            <a:schemeClr val="accent1"/>
                          </a:solidFill>
                          <a:latin typeface="Arial Nova Cond" panose="020B0506020202020204" pitchFamily="34" charset="0"/>
                        </a:rPr>
                        <a:t>Poor Weld Profile </a:t>
                      </a:r>
                      <a:r>
                        <a:rPr lang="en-SG" sz="550" b="0" dirty="0">
                          <a:latin typeface="Arial Nova Cond" panose="020B0506020202020204" pitchFamily="34" charset="0"/>
                        </a:rPr>
                        <a:t>– underfill; undercut; excessive overlap</a:t>
                      </a:r>
                    </a:p>
                    <a:p>
                      <a:endParaRPr lang="en-SG" sz="550" b="0" dirty="0">
                        <a:latin typeface="Arial Nova Cond" panose="020B0506020202020204" pitchFamily="34" charset="0"/>
                      </a:endParaRPr>
                    </a:p>
                    <a:p>
                      <a:endParaRPr lang="en-SG" sz="550" b="0" dirty="0">
                        <a:latin typeface="Arial Nova Cond" panose="020B0506020202020204" pitchFamily="34" charset="0"/>
                      </a:endParaRPr>
                    </a:p>
                    <a:p>
                      <a:endParaRPr lang="en-SG" sz="550" b="0" dirty="0">
                        <a:latin typeface="Arial Nova Cond" panose="020B0506020202020204" pitchFamily="34" charset="0"/>
                      </a:endParaRPr>
                    </a:p>
                    <a:p>
                      <a:r>
                        <a:rPr lang="en-SG" sz="550" b="0" dirty="0">
                          <a:solidFill>
                            <a:schemeClr val="accent1"/>
                          </a:solidFill>
                          <a:latin typeface="Arial Nova Cond" panose="020B0506020202020204" pitchFamily="34" charset="0"/>
                        </a:rPr>
                        <a:t>Cracks</a:t>
                      </a:r>
                      <a:r>
                        <a:rPr lang="en-SG" sz="550" b="0" dirty="0">
                          <a:latin typeface="Arial Nova Cond" panose="020B0506020202020204" pitchFamily="34" charset="0"/>
                        </a:rPr>
                        <a:t> - </a:t>
                      </a:r>
                      <a:r>
                        <a:rPr lang="en-US" sz="550" b="0" dirty="0">
                          <a:latin typeface="Arial Nova Cond" panose="020B0506020202020204" pitchFamily="34" charset="0"/>
                        </a:rPr>
                        <a:t>Cracks caused by thermal stresses developed </a:t>
                      </a:r>
                    </a:p>
                    <a:p>
                      <a:r>
                        <a:rPr lang="en-US" sz="550" b="0" dirty="0">
                          <a:latin typeface="Arial Nova Cond" panose="020B0506020202020204" pitchFamily="34" charset="0"/>
                        </a:rPr>
                        <a:t>during solidification and contraction of weld bead and </a:t>
                      </a:r>
                    </a:p>
                    <a:p>
                      <a:r>
                        <a:rPr lang="en-US" sz="550" b="0" dirty="0">
                          <a:latin typeface="Arial Nova Cond" panose="020B0506020202020204" pitchFamily="34" charset="0"/>
                        </a:rPr>
                        <a:t>surrounding structure; Cracks in butt and T joints</a:t>
                      </a:r>
                    </a:p>
                    <a:p>
                      <a:r>
                        <a:rPr lang="en-US" sz="550" b="0" dirty="0">
                          <a:solidFill>
                            <a:schemeClr val="accent1"/>
                          </a:solidFill>
                          <a:latin typeface="Arial Nova Cond" panose="020B0506020202020204" pitchFamily="34" charset="0"/>
                        </a:rPr>
                        <a:t>Causes of Crack in a Weld Bead </a:t>
                      </a:r>
                      <a:r>
                        <a:rPr lang="en-US" sz="550" b="0" dirty="0">
                          <a:latin typeface="Arial Nova Cond" panose="020B0506020202020204" pitchFamily="34" charset="0"/>
                        </a:rPr>
                        <a:t>- Thermal stresses due </a:t>
                      </a:r>
                    </a:p>
                    <a:p>
                      <a:r>
                        <a:rPr lang="en-US" sz="550" b="0" dirty="0">
                          <a:latin typeface="Arial Nova Cond" panose="020B0506020202020204" pitchFamily="34" charset="0"/>
                        </a:rPr>
                        <a:t>to temperature gradients; Variation in composition; </a:t>
                      </a:r>
                    </a:p>
                    <a:p>
                      <a:r>
                        <a:rPr lang="en-US" sz="550" b="0" dirty="0">
                          <a:latin typeface="Arial Nova Cond" panose="020B0506020202020204" pitchFamily="34" charset="0"/>
                        </a:rPr>
                        <a:t>Embrittlement of grain boundaries (segregation); </a:t>
                      </a:r>
                    </a:p>
                    <a:p>
                      <a:r>
                        <a:rPr lang="en-US" sz="550" b="0" dirty="0">
                          <a:latin typeface="Arial Nova Cond" panose="020B0506020202020204" pitchFamily="34" charset="0"/>
                        </a:rPr>
                        <a:t>Hydrogen embrittlement; Inability to contract </a:t>
                      </a:r>
                    </a:p>
                    <a:p>
                      <a:r>
                        <a:rPr lang="en-US" sz="550" b="0" dirty="0">
                          <a:latin typeface="Arial Nova Cond" panose="020B0506020202020204" pitchFamily="34" charset="0"/>
                        </a:rPr>
                        <a:t>(causing tensile stresses)</a:t>
                      </a:r>
                    </a:p>
                    <a:p>
                      <a:r>
                        <a:rPr lang="en-US" sz="550" b="0" dirty="0">
                          <a:latin typeface="Arial Nova Cond" panose="020B0506020202020204" pitchFamily="34" charset="0"/>
                        </a:rPr>
                        <a:t>Solutions to Crack Problem - Change joint design to </a:t>
                      </a:r>
                    </a:p>
                    <a:p>
                      <a:r>
                        <a:rPr lang="en-US" sz="550" b="0" dirty="0">
                          <a:latin typeface="Arial Nova Cond" panose="020B0506020202020204" pitchFamily="34" charset="0"/>
                        </a:rPr>
                        <a:t>minimize stresses from shrinkage during cooling; </a:t>
                      </a:r>
                    </a:p>
                    <a:p>
                      <a:r>
                        <a:rPr lang="en-US" sz="550" b="0" dirty="0">
                          <a:latin typeface="Arial Nova Cond" panose="020B0506020202020204" pitchFamily="34" charset="0"/>
                        </a:rPr>
                        <a:t>Change the parameters, the procedures, &amp; sequence</a:t>
                      </a:r>
                    </a:p>
                    <a:p>
                      <a:r>
                        <a:rPr lang="en-US" sz="550" b="0" dirty="0">
                          <a:latin typeface="Arial Nova Cond" panose="020B0506020202020204" pitchFamily="34" charset="0"/>
                        </a:rPr>
                        <a:t>Detection of Cracks</a:t>
                      </a:r>
                      <a:r>
                        <a:rPr lang="en-SG" sz="550" b="0" dirty="0">
                          <a:latin typeface="Arial Nova Cond" panose="020B0506020202020204" pitchFamily="34" charset="0"/>
                        </a:rPr>
                        <a:t> - Ultra-sonic detection; Radiation </a:t>
                      </a:r>
                    </a:p>
                    <a:p>
                      <a:r>
                        <a:rPr lang="en-SG" sz="550" b="0" dirty="0">
                          <a:latin typeface="Arial Nova Cond" panose="020B0506020202020204" pitchFamily="34" charset="0"/>
                        </a:rPr>
                        <a:t>detection (x-rays or </a:t>
                      </a:r>
                      <a:r>
                        <a:rPr lang="en-SG" sz="550" b="0" dirty="0" err="1">
                          <a:latin typeface="Arial Nova Cond" panose="020B0506020202020204" pitchFamily="34" charset="0"/>
                        </a:rPr>
                        <a:t>gammarays</a:t>
                      </a:r>
                      <a:r>
                        <a:rPr lang="en-SG" sz="550" b="0" dirty="0">
                          <a:latin typeface="Arial Nova Cond" panose="020B0506020202020204" pitchFamily="34" charset="0"/>
                        </a:rPr>
                        <a:t>).</a:t>
                      </a:r>
                    </a:p>
                    <a:p>
                      <a:r>
                        <a:rPr lang="en-SG" sz="550" b="0" dirty="0">
                          <a:solidFill>
                            <a:srgbClr val="C00000"/>
                          </a:solidFill>
                          <a:latin typeface="Arial Nova Cond" panose="020B0506020202020204" pitchFamily="34" charset="0"/>
                        </a:rPr>
                        <a:t>Distortion after Welding </a:t>
                      </a:r>
                      <a:r>
                        <a:rPr lang="en-SG" sz="550" b="0" dirty="0">
                          <a:latin typeface="Arial Nova Cond" panose="020B0506020202020204" pitchFamily="34" charset="0"/>
                        </a:rPr>
                        <a:t>- </a:t>
                      </a:r>
                      <a:r>
                        <a:rPr lang="en-US" sz="550" b="0" u="sng" dirty="0">
                          <a:latin typeface="Arial Nova Cond" panose="020B0506020202020204" pitchFamily="34" charset="0"/>
                        </a:rPr>
                        <a:t>Butt joints</a:t>
                      </a:r>
                      <a:r>
                        <a:rPr lang="en-US" sz="550" b="0" dirty="0">
                          <a:latin typeface="Arial Nova Cond" panose="020B0506020202020204" pitchFamily="34" charset="0"/>
                        </a:rPr>
                        <a:t>: Distortion caused</a:t>
                      </a:r>
                    </a:p>
                    <a:p>
                      <a:r>
                        <a:rPr lang="en-US" sz="550" b="0" dirty="0">
                          <a:latin typeface="Arial Nova Cond" panose="020B0506020202020204" pitchFamily="34" charset="0"/>
                        </a:rPr>
                        <a:t>by differential thermal expansion &amp; contraction of </a:t>
                      </a:r>
                    </a:p>
                    <a:p>
                      <a:r>
                        <a:rPr lang="en-US" sz="550" b="0" dirty="0">
                          <a:latin typeface="Arial Nova Cond" panose="020B0506020202020204" pitchFamily="34" charset="0"/>
                        </a:rPr>
                        <a:t>different parts of welded assembly</a:t>
                      </a:r>
                    </a:p>
                    <a:p>
                      <a:r>
                        <a:rPr lang="en-US" sz="550" b="0" u="sng" dirty="0">
                          <a:latin typeface="Arial Nova Cond" panose="020B0506020202020204" pitchFamily="34" charset="0"/>
                        </a:rPr>
                        <a:t>Fillet welds</a:t>
                      </a:r>
                      <a:r>
                        <a:rPr lang="en-US" sz="550" b="0" dirty="0">
                          <a:latin typeface="Arial Nova Cond" panose="020B0506020202020204" pitchFamily="34" charset="0"/>
                        </a:rPr>
                        <a:t>: Distortion caused by </a:t>
                      </a:r>
                    </a:p>
                    <a:p>
                      <a:r>
                        <a:rPr lang="en-US" sz="550" b="0" dirty="0">
                          <a:latin typeface="Arial Nova Cond" panose="020B0506020202020204" pitchFamily="34" charset="0"/>
                        </a:rPr>
                        <a:t>differential thermal expansion and </a:t>
                      </a:r>
                    </a:p>
                    <a:p>
                      <a:r>
                        <a:rPr lang="en-US" sz="550" b="0" dirty="0">
                          <a:latin typeface="Arial Nova Cond" panose="020B0506020202020204" pitchFamily="34" charset="0"/>
                        </a:rPr>
                        <a:t>contraction of different parts of the welded </a:t>
                      </a:r>
                    </a:p>
                    <a:p>
                      <a:r>
                        <a:rPr lang="en-US" sz="550" b="0" dirty="0">
                          <a:latin typeface="Arial Nova Cond" panose="020B0506020202020204" pitchFamily="34" charset="0"/>
                        </a:rPr>
                        <a:t>assembly.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2316406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420210EA-1633-4C1C-A53E-AD0119D98A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247" y="1731453"/>
            <a:ext cx="888196" cy="49220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A3886E0-50C8-45AF-82A6-8C1CD3A5F5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2596" y="1702613"/>
            <a:ext cx="888196" cy="555395"/>
          </a:xfrm>
          <a:prstGeom prst="rect">
            <a:avLst/>
          </a:prstGeom>
        </p:spPr>
      </p:pic>
      <p:graphicFrame>
        <p:nvGraphicFramePr>
          <p:cNvPr id="20" name="Table 20">
            <a:extLst>
              <a:ext uri="{FF2B5EF4-FFF2-40B4-BE49-F238E27FC236}">
                <a16:creationId xmlns:a16="http://schemas.microsoft.com/office/drawing/2014/main" id="{03F64C3C-F6D2-4533-BBFF-ADCC42D891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6827569"/>
              </p:ext>
            </p:extLst>
          </p:nvPr>
        </p:nvGraphicFramePr>
        <p:xfrm>
          <a:off x="19472" y="2324753"/>
          <a:ext cx="2401390" cy="434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0278">
                  <a:extLst>
                    <a:ext uri="{9D8B030D-6E8A-4147-A177-3AD203B41FA5}">
                      <a16:colId xmlns:a16="http://schemas.microsoft.com/office/drawing/2014/main" val="1157005627"/>
                    </a:ext>
                  </a:extLst>
                </a:gridCol>
                <a:gridCol w="480278">
                  <a:extLst>
                    <a:ext uri="{9D8B030D-6E8A-4147-A177-3AD203B41FA5}">
                      <a16:colId xmlns:a16="http://schemas.microsoft.com/office/drawing/2014/main" val="380441457"/>
                    </a:ext>
                  </a:extLst>
                </a:gridCol>
                <a:gridCol w="480278">
                  <a:extLst>
                    <a:ext uri="{9D8B030D-6E8A-4147-A177-3AD203B41FA5}">
                      <a16:colId xmlns:a16="http://schemas.microsoft.com/office/drawing/2014/main" val="4071470736"/>
                    </a:ext>
                  </a:extLst>
                </a:gridCol>
                <a:gridCol w="480278">
                  <a:extLst>
                    <a:ext uri="{9D8B030D-6E8A-4147-A177-3AD203B41FA5}">
                      <a16:colId xmlns:a16="http://schemas.microsoft.com/office/drawing/2014/main" val="3301452909"/>
                    </a:ext>
                  </a:extLst>
                </a:gridCol>
                <a:gridCol w="480278">
                  <a:extLst>
                    <a:ext uri="{9D8B030D-6E8A-4147-A177-3AD203B41FA5}">
                      <a16:colId xmlns:a16="http://schemas.microsoft.com/office/drawing/2014/main" val="4232853317"/>
                    </a:ext>
                  </a:extLst>
                </a:gridCol>
              </a:tblGrid>
              <a:tr h="173870">
                <a:tc>
                  <a:txBody>
                    <a:bodyPr/>
                    <a:lstStyle/>
                    <a:p>
                      <a:pPr algn="ctr"/>
                      <a:r>
                        <a:rPr lang="en-SG" sz="600" b="1" dirty="0"/>
                        <a:t>Butt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600" b="1" dirty="0"/>
                        <a:t>Lap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600" b="1" dirty="0"/>
                        <a:t>Corner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600" b="1" dirty="0"/>
                        <a:t>Tee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600" b="1" dirty="0"/>
                        <a:t>Edge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65829536"/>
                  </a:ext>
                </a:extLst>
              </a:tr>
              <a:tr h="251152">
                <a:tc>
                  <a:txBody>
                    <a:bodyPr/>
                    <a:lstStyle/>
                    <a:p>
                      <a:endParaRPr lang="en-SG" sz="600" b="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SG" sz="6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SG" sz="6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SG" sz="6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SG" sz="6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70648780"/>
                  </a:ext>
                </a:extLst>
              </a:tr>
            </a:tbl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08B63057-D0D1-4905-84F3-B81671BBC5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900" y="2561341"/>
            <a:ext cx="332112" cy="15680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9A94153-A2D3-48DE-9B02-5868595230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6599" y="2549422"/>
            <a:ext cx="281939" cy="16872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EB6732E-DA31-4333-8975-900753E832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31622" y="2520013"/>
            <a:ext cx="178397" cy="21706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A33832B-5C6C-4F3B-93BE-5BD54D24954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79324" y="2513661"/>
            <a:ext cx="230665" cy="21960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C5AA95C-234C-4F24-B875-AE88CEA6FEF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53073" y="2529243"/>
            <a:ext cx="244477" cy="18973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DADE178-C25C-4A8B-8AC2-C7F24DBE4D0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81411" y="2785414"/>
            <a:ext cx="1239451" cy="27456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47CE3D4-B0D3-4BA6-BA7C-6F81AD398F3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31622" y="3099338"/>
            <a:ext cx="1260761" cy="5610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C7B0BBD-80DC-4029-81FE-3982F1FA87E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09848" y="3747660"/>
            <a:ext cx="1143839" cy="45944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A3D8D97-ED82-42E0-AF52-46218B0C6C2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45791" y="4556785"/>
            <a:ext cx="234735" cy="18778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47F6A9E-703D-4F54-98C3-4D73A3F22C2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379586" y="4675882"/>
            <a:ext cx="790230" cy="55115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989D8CE-04F0-4C0A-B08D-567043BAC1B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40532" y="4924676"/>
            <a:ext cx="400227" cy="14112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05CB99D-77F9-4B66-A00A-22413FF870C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870545" y="5871266"/>
            <a:ext cx="534618" cy="12313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C4A29D3-08A0-4D1D-8552-CA7704526F1A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375894" y="55752"/>
            <a:ext cx="388564" cy="22876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72C33F4A-99E2-4D77-850A-68C930BB9CE1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584185" y="308622"/>
            <a:ext cx="731636" cy="2136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DCCA6DA8-6016-43EA-89EF-555FB888D9F3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117579" y="546403"/>
            <a:ext cx="713373" cy="49877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B973293B-67D4-467D-A668-3A73CFB1606B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753575" y="2160864"/>
            <a:ext cx="1077377" cy="400477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3E08245A-5910-49D6-A273-199AA7C97AFD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3020748" y="3937802"/>
            <a:ext cx="800365" cy="10197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111D41E5-C489-4E8A-BD40-515CFA1F0F54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4130510" y="3919883"/>
            <a:ext cx="504908" cy="280050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46" name="Table 46">
            <a:extLst>
              <a:ext uri="{FF2B5EF4-FFF2-40B4-BE49-F238E27FC236}">
                <a16:creationId xmlns:a16="http://schemas.microsoft.com/office/drawing/2014/main" id="{CF983437-ACF2-410E-990F-9573429EA1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4047040"/>
              </p:ext>
            </p:extLst>
          </p:nvPr>
        </p:nvGraphicFramePr>
        <p:xfrm>
          <a:off x="2569082" y="6242971"/>
          <a:ext cx="2137456" cy="63245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68728">
                  <a:extLst>
                    <a:ext uri="{9D8B030D-6E8A-4147-A177-3AD203B41FA5}">
                      <a16:colId xmlns:a16="http://schemas.microsoft.com/office/drawing/2014/main" val="1320818686"/>
                    </a:ext>
                  </a:extLst>
                </a:gridCol>
                <a:gridCol w="1068728">
                  <a:extLst>
                    <a:ext uri="{9D8B030D-6E8A-4147-A177-3AD203B41FA5}">
                      <a16:colId xmlns:a16="http://schemas.microsoft.com/office/drawing/2014/main" val="2540654039"/>
                    </a:ext>
                  </a:extLst>
                </a:gridCol>
              </a:tblGrid>
              <a:tr h="238927">
                <a:tc>
                  <a:txBody>
                    <a:bodyPr/>
                    <a:lstStyle/>
                    <a:p>
                      <a:pPr algn="ctr"/>
                      <a:r>
                        <a:rPr lang="en-US" sz="500" dirty="0">
                          <a:latin typeface="Arial Nova Cond" panose="020B0506020202020204" pitchFamily="34" charset="0"/>
                        </a:rPr>
                        <a:t>AW Processes that use Consumable Electrodes</a:t>
                      </a:r>
                      <a:endParaRPr lang="en-SG" sz="500" dirty="0">
                        <a:latin typeface="Arial Nova Cond" panose="020B0506020202020204" pitchFamily="34" charset="0"/>
                      </a:endParaRPr>
                    </a:p>
                  </a:txBody>
                  <a:tcPr marL="84327" marR="84327" marT="42164" marB="4216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00" dirty="0">
                          <a:latin typeface="Arial Nova Cond" panose="020B0506020202020204" pitchFamily="34" charset="0"/>
                        </a:rPr>
                        <a:t>AW Processes that use </a:t>
                      </a:r>
                      <a:r>
                        <a:rPr lang="en-US" sz="500" dirty="0" err="1">
                          <a:latin typeface="Arial Nova Cond" panose="020B0506020202020204" pitchFamily="34" charset="0"/>
                        </a:rPr>
                        <a:t>Nonconsumable</a:t>
                      </a:r>
                      <a:r>
                        <a:rPr lang="en-US" sz="500" dirty="0">
                          <a:latin typeface="Arial Nova Cond" panose="020B0506020202020204" pitchFamily="34" charset="0"/>
                        </a:rPr>
                        <a:t> Electrodes </a:t>
                      </a:r>
                      <a:endParaRPr lang="en-SG" sz="500" dirty="0">
                        <a:latin typeface="Arial Nova Cond" panose="020B0506020202020204" pitchFamily="34" charset="0"/>
                      </a:endParaRPr>
                    </a:p>
                  </a:txBody>
                  <a:tcPr marL="84327" marR="84327" marT="42164" marB="4216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6497395"/>
                  </a:ext>
                </a:extLst>
              </a:tr>
              <a:tr h="393526">
                <a:tc>
                  <a:txBody>
                    <a:bodyPr/>
                    <a:lstStyle/>
                    <a:p>
                      <a:r>
                        <a:rPr lang="en-SG" sz="500" b="1" dirty="0">
                          <a:latin typeface="Arial Nova Cond" panose="020B0506020202020204" pitchFamily="34" charset="0"/>
                        </a:rPr>
                        <a:t>Shielded Metal Arc Welding </a:t>
                      </a:r>
                    </a:p>
                    <a:p>
                      <a:r>
                        <a:rPr lang="en-SG" sz="500" dirty="0">
                          <a:latin typeface="Arial Nova Cond" panose="020B0506020202020204" pitchFamily="34" charset="0"/>
                        </a:rPr>
                        <a:t>Gas Metal Arc Welding </a:t>
                      </a:r>
                    </a:p>
                    <a:p>
                      <a:r>
                        <a:rPr lang="en-SG" sz="500" dirty="0">
                          <a:latin typeface="Arial Nova Cond" panose="020B0506020202020204" pitchFamily="34" charset="0"/>
                        </a:rPr>
                        <a:t>Flux-Cored Arc Welding </a:t>
                      </a:r>
                      <a:r>
                        <a:rPr lang="en-SG" sz="500" b="1" dirty="0">
                          <a:latin typeface="Arial Nova Cond" panose="020B0506020202020204" pitchFamily="34" charset="0"/>
                        </a:rPr>
                        <a:t>Submerged Arc Welding</a:t>
                      </a:r>
                    </a:p>
                  </a:txBody>
                  <a:tcPr marL="84327" marR="84327" marT="42164" marB="4216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SG" sz="500" dirty="0">
                          <a:latin typeface="Arial Nova Cond" panose="020B0506020202020204" pitchFamily="34" charset="0"/>
                        </a:rPr>
                        <a:t>Gas Tungsten Arc Welding Plasma Arc Welding</a:t>
                      </a:r>
                    </a:p>
                    <a:p>
                      <a:r>
                        <a:rPr lang="en-SG" sz="500" dirty="0">
                          <a:latin typeface="Arial Nova Cond" panose="020B0506020202020204" pitchFamily="34" charset="0"/>
                        </a:rPr>
                        <a:t>Carbon Arc Welding </a:t>
                      </a:r>
                    </a:p>
                    <a:p>
                      <a:r>
                        <a:rPr lang="en-SG" sz="500" dirty="0">
                          <a:latin typeface="Arial Nova Cond" panose="020B0506020202020204" pitchFamily="34" charset="0"/>
                        </a:rPr>
                        <a:t>Stud Welding</a:t>
                      </a:r>
                    </a:p>
                  </a:txBody>
                  <a:tcPr marL="84327" marR="84327" marT="42164" marB="4216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34001246"/>
                  </a:ext>
                </a:extLst>
              </a:tr>
            </a:tbl>
          </a:graphicData>
        </a:graphic>
      </p:graphicFrame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075181D-81FF-4619-86FF-6202F43D2A5B}"/>
              </a:ext>
            </a:extLst>
          </p:cNvPr>
          <p:cNvCxnSpPr/>
          <p:nvPr/>
        </p:nvCxnSpPr>
        <p:spPr>
          <a:xfrm>
            <a:off x="4876800" y="883211"/>
            <a:ext cx="243522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0" name="Picture 49">
            <a:extLst>
              <a:ext uri="{FF2B5EF4-FFF2-40B4-BE49-F238E27FC236}">
                <a16:creationId xmlns:a16="http://schemas.microsoft.com/office/drawing/2014/main" id="{63145C35-9029-470E-B7D1-357D7B35115C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792608" y="1952992"/>
            <a:ext cx="394077" cy="24496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CF7C3AFA-2199-4E92-AD42-AB0589BDAEAC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480375" y="2236947"/>
            <a:ext cx="456742" cy="3642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CBF30C09-C2F7-4513-937F-9CDA3D41A2F7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6405297" y="2640160"/>
            <a:ext cx="850527" cy="31278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9FE9196E-CF70-45E1-A62D-9AF7867B61D2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312571" y="3070246"/>
            <a:ext cx="936133" cy="31278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1C012022-6FD7-4975-B26C-2683C912243D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6129455" y="3815125"/>
            <a:ext cx="936906" cy="586539"/>
          </a:xfrm>
          <a:prstGeom prst="rect">
            <a:avLst/>
          </a:prstGeom>
        </p:spPr>
      </p:pic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FCAE6600-2F28-42D2-AB29-DF74CEC6357D}"/>
              </a:ext>
            </a:extLst>
          </p:cNvPr>
          <p:cNvCxnSpPr/>
          <p:nvPr/>
        </p:nvCxnSpPr>
        <p:spPr>
          <a:xfrm>
            <a:off x="2844800" y="2027238"/>
            <a:ext cx="33972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31A66F22-49EE-4248-B798-1606646982BE}"/>
              </a:ext>
            </a:extLst>
          </p:cNvPr>
          <p:cNvCxnSpPr/>
          <p:nvPr/>
        </p:nvCxnSpPr>
        <p:spPr>
          <a:xfrm>
            <a:off x="3160721" y="2009309"/>
            <a:ext cx="19050" cy="1634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211BBDFB-B3D1-4C38-8E1E-293E7AAC064E}"/>
              </a:ext>
            </a:extLst>
          </p:cNvPr>
          <p:cNvCxnSpPr/>
          <p:nvPr/>
        </p:nvCxnSpPr>
        <p:spPr>
          <a:xfrm flipH="1">
            <a:off x="3160721" y="2025652"/>
            <a:ext cx="19050" cy="1904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95F35062-20DA-4EF5-9F76-D01DE58456A4}"/>
              </a:ext>
            </a:extLst>
          </p:cNvPr>
          <p:cNvCxnSpPr/>
          <p:nvPr/>
        </p:nvCxnSpPr>
        <p:spPr>
          <a:xfrm>
            <a:off x="3055938" y="2113239"/>
            <a:ext cx="2794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87FE5214-1B00-48F2-B95E-E85C3E0AE28B}"/>
              </a:ext>
            </a:extLst>
          </p:cNvPr>
          <p:cNvCxnSpPr/>
          <p:nvPr/>
        </p:nvCxnSpPr>
        <p:spPr>
          <a:xfrm flipH="1" flipV="1">
            <a:off x="3322637" y="2097090"/>
            <a:ext cx="11113" cy="1428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9E09606F-2006-4D7C-80BA-FC543D237D1C}"/>
              </a:ext>
            </a:extLst>
          </p:cNvPr>
          <p:cNvCxnSpPr/>
          <p:nvPr/>
        </p:nvCxnSpPr>
        <p:spPr>
          <a:xfrm flipH="1">
            <a:off x="3322638" y="2113239"/>
            <a:ext cx="12700" cy="1401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4" name="Picture 73">
            <a:extLst>
              <a:ext uri="{FF2B5EF4-FFF2-40B4-BE49-F238E27FC236}">
                <a16:creationId xmlns:a16="http://schemas.microsoft.com/office/drawing/2014/main" id="{694E4EB4-2FB7-45A7-95CB-02E2F6265F53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6129455" y="5238230"/>
            <a:ext cx="1068461" cy="312781"/>
          </a:xfrm>
          <a:prstGeom prst="rect">
            <a:avLst/>
          </a:prstGeom>
        </p:spPr>
      </p:pic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C5D571D5-BFEA-495A-B39B-8D712EAE233B}"/>
              </a:ext>
            </a:extLst>
          </p:cNvPr>
          <p:cNvCxnSpPr/>
          <p:nvPr/>
        </p:nvCxnSpPr>
        <p:spPr>
          <a:xfrm>
            <a:off x="4876800" y="5579036"/>
            <a:ext cx="243522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7" name="Picture 76">
            <a:extLst>
              <a:ext uri="{FF2B5EF4-FFF2-40B4-BE49-F238E27FC236}">
                <a16:creationId xmlns:a16="http://schemas.microsoft.com/office/drawing/2014/main" id="{94BADCBD-B60D-4D07-8C2A-AEB1294FE9C8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7422090" y="620694"/>
            <a:ext cx="1735666" cy="424483"/>
          </a:xfrm>
          <a:prstGeom prst="rect">
            <a:avLst/>
          </a:prstGeom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F3EB9678-5273-473F-A426-512C7FC4A853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8393645" y="1033285"/>
            <a:ext cx="941914" cy="417691"/>
          </a:xfrm>
          <a:prstGeom prst="rect">
            <a:avLst/>
          </a:prstGeom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9CF9F1FE-9710-4D90-BCA8-DBE2C68247B9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7400234" y="1884867"/>
            <a:ext cx="1026577" cy="845416"/>
          </a:xfrm>
          <a:prstGeom prst="rect">
            <a:avLst/>
          </a:prstGeom>
        </p:spPr>
      </p:pic>
      <p:sp>
        <p:nvSpPr>
          <p:cNvPr id="84" name="Rectangle 83">
            <a:extLst>
              <a:ext uri="{FF2B5EF4-FFF2-40B4-BE49-F238E27FC236}">
                <a16:creationId xmlns:a16="http://schemas.microsoft.com/office/drawing/2014/main" id="{D4C1D1F2-6876-485F-9B5E-000BC473E0B6}"/>
              </a:ext>
            </a:extLst>
          </p:cNvPr>
          <p:cNvSpPr/>
          <p:nvPr/>
        </p:nvSpPr>
        <p:spPr>
          <a:xfrm>
            <a:off x="8132698" y="1974206"/>
            <a:ext cx="262697" cy="1654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400" dirty="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C1BA79FE-BDF4-4F4D-9E23-FDF0EC39C72E}"/>
              </a:ext>
            </a:extLst>
          </p:cNvPr>
          <p:cNvSpPr txBox="1"/>
          <p:nvPr/>
        </p:nvSpPr>
        <p:spPr>
          <a:xfrm>
            <a:off x="8051132" y="1914718"/>
            <a:ext cx="4429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400" dirty="0"/>
              <a:t>Too little joint area in shear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BD1F1966-7A02-4822-ABF1-2CDBAB6AD50D}"/>
              </a:ext>
            </a:extLst>
          </p:cNvPr>
          <p:cNvSpPr/>
          <p:nvPr/>
        </p:nvSpPr>
        <p:spPr>
          <a:xfrm>
            <a:off x="8135592" y="2191111"/>
            <a:ext cx="262697" cy="2680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400" dirty="0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1613616F-D975-40A2-8772-1DCB328AD5C6}"/>
              </a:ext>
            </a:extLst>
          </p:cNvPr>
          <p:cNvSpPr/>
          <p:nvPr/>
        </p:nvSpPr>
        <p:spPr>
          <a:xfrm>
            <a:off x="8132697" y="2546305"/>
            <a:ext cx="262697" cy="1654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400" dirty="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8912A0EC-D133-45DF-A134-019F5D1DCEE6}"/>
              </a:ext>
            </a:extLst>
          </p:cNvPr>
          <p:cNvSpPr txBox="1"/>
          <p:nvPr/>
        </p:nvSpPr>
        <p:spPr>
          <a:xfrm>
            <a:off x="8027381" y="2123850"/>
            <a:ext cx="4840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400" dirty="0"/>
              <a:t>Improved design when fatigue loading is important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1EB2944B-9674-4ABE-A671-CA277A92ADD5}"/>
              </a:ext>
            </a:extLst>
          </p:cNvPr>
          <p:cNvSpPr txBox="1"/>
          <p:nvPr/>
        </p:nvSpPr>
        <p:spPr>
          <a:xfrm>
            <a:off x="8060418" y="2516139"/>
            <a:ext cx="4164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400" dirty="0"/>
              <a:t>Insufficient </a:t>
            </a:r>
          </a:p>
          <a:p>
            <a:pPr algn="ctr"/>
            <a:r>
              <a:rPr lang="en-SG" sz="400" dirty="0"/>
              <a:t>bonding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1814ADC6-A821-4649-B221-5A01F641C488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8895411" y="2746949"/>
            <a:ext cx="703140" cy="429867"/>
          </a:xfrm>
          <a:prstGeom prst="rect">
            <a:avLst/>
          </a:prstGeom>
        </p:spPr>
      </p:pic>
      <p:pic>
        <p:nvPicPr>
          <p:cNvPr id="95" name="Picture 94">
            <a:extLst>
              <a:ext uri="{FF2B5EF4-FFF2-40B4-BE49-F238E27FC236}">
                <a16:creationId xmlns:a16="http://schemas.microsoft.com/office/drawing/2014/main" id="{D47BB598-86EB-43AE-978B-1FC13851D367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9011598" y="3333494"/>
            <a:ext cx="555510" cy="364063"/>
          </a:xfrm>
          <a:prstGeom prst="rect">
            <a:avLst/>
          </a:prstGeom>
        </p:spPr>
      </p:pic>
      <p:pic>
        <p:nvPicPr>
          <p:cNvPr id="97" name="Picture 96">
            <a:extLst>
              <a:ext uri="{FF2B5EF4-FFF2-40B4-BE49-F238E27FC236}">
                <a16:creationId xmlns:a16="http://schemas.microsoft.com/office/drawing/2014/main" id="{02B0CAE1-86A0-415F-B9E3-8AA3037102C0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8739227" y="1443186"/>
            <a:ext cx="880491" cy="462082"/>
          </a:xfrm>
          <a:prstGeom prst="rect">
            <a:avLst/>
          </a:prstGeom>
        </p:spPr>
      </p:pic>
      <p:sp>
        <p:nvSpPr>
          <p:cNvPr id="98" name="Rectangle 97">
            <a:extLst>
              <a:ext uri="{FF2B5EF4-FFF2-40B4-BE49-F238E27FC236}">
                <a16:creationId xmlns:a16="http://schemas.microsoft.com/office/drawing/2014/main" id="{9EC54621-6E88-405A-898C-CA0556F3906B}"/>
              </a:ext>
            </a:extLst>
          </p:cNvPr>
          <p:cNvSpPr/>
          <p:nvPr/>
        </p:nvSpPr>
        <p:spPr>
          <a:xfrm>
            <a:off x="8660457" y="2009309"/>
            <a:ext cx="1026577" cy="4887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91" name="Picture 90">
            <a:extLst>
              <a:ext uri="{FF2B5EF4-FFF2-40B4-BE49-F238E27FC236}">
                <a16:creationId xmlns:a16="http://schemas.microsoft.com/office/drawing/2014/main" id="{FDD2EF69-1212-4168-A772-150CEE1D0428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8563695" y="1945872"/>
            <a:ext cx="895806" cy="801077"/>
          </a:xfrm>
          <a:prstGeom prst="rect">
            <a:avLst/>
          </a:prstGeom>
        </p:spPr>
      </p:pic>
      <p:pic>
        <p:nvPicPr>
          <p:cNvPr id="100" name="Picture 99">
            <a:extLst>
              <a:ext uri="{FF2B5EF4-FFF2-40B4-BE49-F238E27FC236}">
                <a16:creationId xmlns:a16="http://schemas.microsoft.com/office/drawing/2014/main" id="{9483BF29-E727-4DD5-8105-FBA27F9983B4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10219117" y="548208"/>
            <a:ext cx="836234" cy="342169"/>
          </a:xfrm>
          <a:prstGeom prst="rect">
            <a:avLst/>
          </a:prstGeom>
        </p:spPr>
      </p:pic>
      <p:pic>
        <p:nvPicPr>
          <p:cNvPr id="102" name="Picture 101">
            <a:extLst>
              <a:ext uri="{FF2B5EF4-FFF2-40B4-BE49-F238E27FC236}">
                <a16:creationId xmlns:a16="http://schemas.microsoft.com/office/drawing/2014/main" id="{5CFE2922-9E55-479A-AC05-DD7AC2A3A811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11145230" y="497675"/>
            <a:ext cx="875314" cy="364293"/>
          </a:xfrm>
          <a:prstGeom prst="rect">
            <a:avLst/>
          </a:prstGeom>
        </p:spPr>
      </p:pic>
      <p:sp>
        <p:nvSpPr>
          <p:cNvPr id="103" name="Rectangle 102">
            <a:extLst>
              <a:ext uri="{FF2B5EF4-FFF2-40B4-BE49-F238E27FC236}">
                <a16:creationId xmlns:a16="http://schemas.microsoft.com/office/drawing/2014/main" id="{14F668C1-7B98-4645-9372-F3080F3F56AB}"/>
              </a:ext>
            </a:extLst>
          </p:cNvPr>
          <p:cNvSpPr/>
          <p:nvPr/>
        </p:nvSpPr>
        <p:spPr>
          <a:xfrm>
            <a:off x="10462683" y="550637"/>
            <a:ext cx="404284" cy="7429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644CDE89-8C8C-4DF2-9142-B4E7E0FB1413}"/>
              </a:ext>
            </a:extLst>
          </p:cNvPr>
          <p:cNvCxnSpPr/>
          <p:nvPr/>
        </p:nvCxnSpPr>
        <p:spPr>
          <a:xfrm>
            <a:off x="9756775" y="2387867"/>
            <a:ext cx="243522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2" name="Picture 111">
            <a:extLst>
              <a:ext uri="{FF2B5EF4-FFF2-40B4-BE49-F238E27FC236}">
                <a16:creationId xmlns:a16="http://schemas.microsoft.com/office/drawing/2014/main" id="{0FA57F6A-EF43-4F69-9574-ACF470C2BB1F}"/>
              </a:ext>
            </a:extLst>
      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9935126" y="3234843"/>
            <a:ext cx="1010404" cy="702959"/>
          </a:xfrm>
          <a:prstGeom prst="rect">
            <a:avLst/>
          </a:prstGeom>
        </p:spPr>
      </p:pic>
      <p:pic>
        <p:nvPicPr>
          <p:cNvPr id="114" name="Picture 113">
            <a:extLst>
              <a:ext uri="{FF2B5EF4-FFF2-40B4-BE49-F238E27FC236}">
                <a16:creationId xmlns:a16="http://schemas.microsoft.com/office/drawing/2014/main" id="{8767FBBE-E76D-4A35-92AA-1F29BEDA2BAE}"/>
              </a:ext>
            </a:extLst>
          </p:cNvPr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11002603" y="3151088"/>
            <a:ext cx="1051006" cy="901152"/>
          </a:xfrm>
          <a:prstGeom prst="rect">
            <a:avLst/>
          </a:prstGeom>
        </p:spPr>
      </p:pic>
      <p:pic>
        <p:nvPicPr>
          <p:cNvPr id="117" name="Picture 116">
            <a:extLst>
              <a:ext uri="{FF2B5EF4-FFF2-40B4-BE49-F238E27FC236}">
                <a16:creationId xmlns:a16="http://schemas.microsoft.com/office/drawing/2014/main" id="{CB689F27-E900-42C0-B8BD-2DD43209F17B}"/>
              </a:ext>
            </a:extLst>
          </p:cNvPr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9797352" y="4136355"/>
            <a:ext cx="776816" cy="268485"/>
          </a:xfrm>
          <a:prstGeom prst="rect">
            <a:avLst/>
          </a:prstGeom>
        </p:spPr>
      </p:pic>
      <p:pic>
        <p:nvPicPr>
          <p:cNvPr id="119" name="Picture 118">
            <a:extLst>
              <a:ext uri="{FF2B5EF4-FFF2-40B4-BE49-F238E27FC236}">
                <a16:creationId xmlns:a16="http://schemas.microsoft.com/office/drawing/2014/main" id="{38A132A1-BCEE-4F7F-8409-8C9923A76E63}"/>
              </a:ext>
            </a:extLst>
          </p:cNvPr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10608800" y="4144129"/>
            <a:ext cx="649751" cy="265409"/>
          </a:xfrm>
          <a:prstGeom prst="rect">
            <a:avLst/>
          </a:prstGeom>
        </p:spPr>
      </p:pic>
      <p:pic>
        <p:nvPicPr>
          <p:cNvPr id="121" name="Picture 120">
            <a:extLst>
              <a:ext uri="{FF2B5EF4-FFF2-40B4-BE49-F238E27FC236}">
                <a16:creationId xmlns:a16="http://schemas.microsoft.com/office/drawing/2014/main" id="{C13C41AD-1E42-4156-B063-51D5D4C7D8AE}"/>
              </a:ext>
            </a:extLst>
          </p:cNvPr>
          <p:cNvPicPr>
            <a:picLocks noChangeAspect="1"/>
          </p:cNvPicPr>
          <p:nvPr/>
        </p:nvPicPr>
        <p:blipFill>
          <a:blip r:embed="rId42"/>
          <a:stretch>
            <a:fillRect/>
          </a:stretch>
        </p:blipFill>
        <p:spPr>
          <a:xfrm>
            <a:off x="11352041" y="4174212"/>
            <a:ext cx="746469" cy="227452"/>
          </a:xfrm>
          <a:prstGeom prst="rect">
            <a:avLst/>
          </a:prstGeom>
        </p:spPr>
      </p:pic>
      <p:pic>
        <p:nvPicPr>
          <p:cNvPr id="123" name="Picture 122">
            <a:extLst>
              <a:ext uri="{FF2B5EF4-FFF2-40B4-BE49-F238E27FC236}">
                <a16:creationId xmlns:a16="http://schemas.microsoft.com/office/drawing/2014/main" id="{F5273061-51A6-4571-958D-ECEA2D3F97A0}"/>
              </a:ext>
            </a:extLst>
          </p:cNvPr>
          <p:cNvPicPr>
            <a:picLocks noChangeAspect="1"/>
          </p:cNvPicPr>
          <p:nvPr/>
        </p:nvPicPr>
        <p:blipFill>
          <a:blip r:embed="rId43"/>
          <a:stretch>
            <a:fillRect/>
          </a:stretch>
        </p:blipFill>
        <p:spPr>
          <a:xfrm>
            <a:off x="11454268" y="4436188"/>
            <a:ext cx="644242" cy="428982"/>
          </a:xfrm>
          <a:prstGeom prst="rect">
            <a:avLst/>
          </a:prstGeom>
        </p:spPr>
      </p:pic>
      <p:pic>
        <p:nvPicPr>
          <p:cNvPr id="125" name="Picture 124">
            <a:extLst>
              <a:ext uri="{FF2B5EF4-FFF2-40B4-BE49-F238E27FC236}">
                <a16:creationId xmlns:a16="http://schemas.microsoft.com/office/drawing/2014/main" id="{06A51EBA-65B2-4659-B0F2-ABB116D90E04}"/>
              </a:ext>
            </a:extLst>
          </p:cNvPr>
          <p:cNvPicPr>
            <a:picLocks noChangeAspect="1"/>
          </p:cNvPicPr>
          <p:nvPr/>
        </p:nvPicPr>
        <p:blipFill>
          <a:blip r:embed="rId44"/>
          <a:stretch>
            <a:fillRect/>
          </a:stretch>
        </p:blipFill>
        <p:spPr>
          <a:xfrm>
            <a:off x="11387214" y="4899694"/>
            <a:ext cx="778350" cy="796000"/>
          </a:xfrm>
          <a:prstGeom prst="rect">
            <a:avLst/>
          </a:prstGeom>
        </p:spPr>
      </p:pic>
      <p:pic>
        <p:nvPicPr>
          <p:cNvPr id="129" name="Picture 128">
            <a:extLst>
              <a:ext uri="{FF2B5EF4-FFF2-40B4-BE49-F238E27FC236}">
                <a16:creationId xmlns:a16="http://schemas.microsoft.com/office/drawing/2014/main" id="{0967EACA-6F2C-422B-9450-E94E52A3927A}"/>
              </a:ext>
            </a:extLst>
          </p:cNvPr>
          <p:cNvPicPr>
            <a:picLocks noChangeAspect="1"/>
          </p:cNvPicPr>
          <p:nvPr/>
        </p:nvPicPr>
        <p:blipFill>
          <a:blip r:embed="rId45"/>
          <a:stretch>
            <a:fillRect/>
          </a:stretch>
        </p:blipFill>
        <p:spPr>
          <a:xfrm>
            <a:off x="10477825" y="5994400"/>
            <a:ext cx="1122689" cy="836819"/>
          </a:xfrm>
          <a:prstGeom prst="rect">
            <a:avLst/>
          </a:prstGeom>
        </p:spPr>
      </p:pic>
      <p:pic>
        <p:nvPicPr>
          <p:cNvPr id="127" name="Picture 126">
            <a:extLst>
              <a:ext uri="{FF2B5EF4-FFF2-40B4-BE49-F238E27FC236}">
                <a16:creationId xmlns:a16="http://schemas.microsoft.com/office/drawing/2014/main" id="{584C7AB8-692E-4F21-97C8-0F67EF6AA869}"/>
              </a:ext>
            </a:extLst>
          </p:cNvPr>
          <p:cNvPicPr>
            <a:picLocks noChangeAspect="1"/>
          </p:cNvPicPr>
          <p:nvPr/>
        </p:nvPicPr>
        <p:blipFill>
          <a:blip r:embed="rId46"/>
          <a:stretch>
            <a:fillRect/>
          </a:stretch>
        </p:blipFill>
        <p:spPr>
          <a:xfrm>
            <a:off x="11063806" y="5695694"/>
            <a:ext cx="1077122" cy="527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3154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CFF6EB1E-69F8-4200-90B3-B5AB2EC93E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8782872"/>
              </p:ext>
            </p:extLst>
          </p:nvPr>
        </p:nvGraphicFramePr>
        <p:xfrm>
          <a:off x="0" y="0"/>
          <a:ext cx="12192000" cy="685800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1607713611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3665395198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446977976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182937722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702219314"/>
                    </a:ext>
                  </a:extLst>
                </a:gridCol>
              </a:tblGrid>
              <a:tr h="6858000">
                <a:tc>
                  <a:txBody>
                    <a:bodyPr/>
                    <a:lstStyle/>
                    <a:p>
                      <a:r>
                        <a:rPr lang="en-SG" sz="550" b="0" dirty="0">
                          <a:solidFill>
                            <a:srgbClr val="C00000"/>
                          </a:solidFill>
                          <a:latin typeface="Arial Nova Cond" panose="020B0506020202020204" pitchFamily="34" charset="0"/>
                        </a:rPr>
                        <a:t>Machining</a:t>
                      </a:r>
                      <a:r>
                        <a:rPr lang="en-SG" sz="550" b="0" dirty="0">
                          <a:latin typeface="Arial Nova Cond" panose="020B0506020202020204" pitchFamily="34" charset="0"/>
                        </a:rPr>
                        <a:t> - </a:t>
                      </a:r>
                      <a:r>
                        <a:rPr lang="en-US" sz="550" b="0" dirty="0">
                          <a:latin typeface="Arial Nova Cond" panose="020B0506020202020204" pitchFamily="34" charset="0"/>
                        </a:rPr>
                        <a:t>Removal of material from a workpiece to give the required shape, dimensions and surface finish; </a:t>
                      </a:r>
                      <a:r>
                        <a:rPr lang="en-US" sz="550" b="0" dirty="0">
                          <a:solidFill>
                            <a:schemeClr val="accent1"/>
                          </a:solidFill>
                          <a:latin typeface="Arial Nova Cond" panose="020B0506020202020204" pitchFamily="34" charset="0"/>
                        </a:rPr>
                        <a:t>Cutting</a:t>
                      </a:r>
                      <a:r>
                        <a:rPr lang="en-US" sz="550" b="0" dirty="0">
                          <a:latin typeface="Arial Nova Cond" panose="020B0506020202020204" pitchFamily="34" charset="0"/>
                        </a:rPr>
                        <a:t>: turning, milling, drilling, sawing; </a:t>
                      </a:r>
                      <a:r>
                        <a:rPr lang="en-US" sz="550" b="0" dirty="0">
                          <a:solidFill>
                            <a:schemeClr val="accent1"/>
                          </a:solidFill>
                          <a:latin typeface="Arial Nova Cond" panose="020B0506020202020204" pitchFamily="34" charset="0"/>
                        </a:rPr>
                        <a:t>Abrasive</a:t>
                      </a:r>
                      <a:r>
                        <a:rPr lang="en-US" sz="550" b="0" dirty="0">
                          <a:latin typeface="Arial Nova Cond" panose="020B0506020202020204" pitchFamily="34" charset="0"/>
                        </a:rPr>
                        <a:t>: grinding, polishing, lapping; </a:t>
                      </a:r>
                      <a:r>
                        <a:rPr lang="en-US" sz="550" b="0" dirty="0">
                          <a:solidFill>
                            <a:schemeClr val="accent1"/>
                          </a:solidFill>
                          <a:latin typeface="Arial Nova Cond" panose="020B0506020202020204" pitchFamily="34" charset="0"/>
                        </a:rPr>
                        <a:t>Advanced machining</a:t>
                      </a:r>
                      <a:r>
                        <a:rPr lang="en-US" sz="550" b="0" dirty="0">
                          <a:latin typeface="Arial Nova Cond" panose="020B0506020202020204" pitchFamily="34" charset="0"/>
                        </a:rPr>
                        <a:t>: electrical-discharge, electron beam, laser beam, water-jet, chemical</a:t>
                      </a:r>
                    </a:p>
                    <a:p>
                      <a:r>
                        <a:rPr lang="en-US" sz="550" b="0" dirty="0">
                          <a:solidFill>
                            <a:srgbClr val="C00000"/>
                          </a:solidFill>
                          <a:latin typeface="Arial Nova Cond" panose="020B0506020202020204" pitchFamily="34" charset="0"/>
                        </a:rPr>
                        <a:t>Examples of cutting </a:t>
                      </a:r>
                      <a:r>
                        <a:rPr lang="en-US" sz="550" b="0" dirty="0">
                          <a:latin typeface="Arial Nova Cond" panose="020B0506020202020204" pitchFamily="34" charset="0"/>
                        </a:rPr>
                        <a:t>– straight turning; cutting off; slab milling; end milling; face milling; drilling; </a:t>
                      </a:r>
                      <a:r>
                        <a:rPr lang="en-US" sz="550" b="0" dirty="0">
                          <a:solidFill>
                            <a:schemeClr val="accent1"/>
                          </a:solidFill>
                          <a:latin typeface="Arial Nova Cond" panose="020B0506020202020204" pitchFamily="34" charset="0"/>
                        </a:rPr>
                        <a:t>parts produced by chemical milling </a:t>
                      </a:r>
                      <a:r>
                        <a:rPr lang="en-US" sz="550" b="0" dirty="0">
                          <a:latin typeface="Arial Nova Cond" panose="020B0506020202020204" pitchFamily="34" charset="0"/>
                        </a:rPr>
                        <a:t>- Missile skin-panel section contoured by chem. milling to improve stiffness-to-weight ratio of part; weight reduction of space launch vehicles by chem. milling </a:t>
                      </a:r>
                      <a:r>
                        <a:rPr lang="en-US" sz="550" b="0" dirty="0" err="1">
                          <a:latin typeface="Arial Nova Cond" panose="020B0506020202020204" pitchFamily="34" charset="0"/>
                        </a:rPr>
                        <a:t>aluminumalloy</a:t>
                      </a:r>
                      <a:r>
                        <a:rPr lang="en-US" sz="550" b="0" dirty="0">
                          <a:latin typeface="Arial Nova Cond" panose="020B0506020202020204" pitchFamily="34" charset="0"/>
                        </a:rPr>
                        <a:t> plates. </a:t>
                      </a:r>
                    </a:p>
                    <a:p>
                      <a:r>
                        <a:rPr lang="en-US" sz="550" b="0" dirty="0">
                          <a:solidFill>
                            <a:srgbClr val="C00000"/>
                          </a:solidFill>
                          <a:latin typeface="Arial Nova Cond" panose="020B0506020202020204" pitchFamily="34" charset="0"/>
                        </a:rPr>
                        <a:t>Why machining? </a:t>
                      </a:r>
                      <a:r>
                        <a:rPr lang="en-US" sz="550" b="0" dirty="0">
                          <a:latin typeface="Arial Nova Cond" panose="020B0506020202020204" pitchFamily="34" charset="0"/>
                        </a:rPr>
                        <a:t>- Good dimensional accuracy; Good surface finish; Different shapes &amp; special features can be machined: accurate round holes, very straight edges &amp; surfaces; Cheaper to produce parts by machining</a:t>
                      </a:r>
                    </a:p>
                    <a:p>
                      <a:r>
                        <a:rPr lang="en-US" sz="550" b="0" dirty="0">
                          <a:solidFill>
                            <a:srgbClr val="C00000"/>
                          </a:solidFill>
                          <a:latin typeface="Arial Nova Cond" panose="020B0506020202020204" pitchFamily="34" charset="0"/>
                        </a:rPr>
                        <a:t>Disadvantages</a:t>
                      </a:r>
                      <a:r>
                        <a:rPr lang="en-US" sz="550" b="0" dirty="0">
                          <a:latin typeface="Arial Nova Cond" panose="020B0506020202020204" pitchFamily="34" charset="0"/>
                        </a:rPr>
                        <a:t> - Waste materials (chips); Generally takes longer time to shape given part; Can have adverse effects on surface quality &amp; properties of product</a:t>
                      </a:r>
                    </a:p>
                    <a:p>
                      <a:r>
                        <a:rPr lang="en-US" sz="550" b="0" dirty="0">
                          <a:solidFill>
                            <a:srgbClr val="C00000"/>
                          </a:solidFill>
                          <a:latin typeface="Arial Nova Cond" panose="020B0506020202020204" pitchFamily="34" charset="0"/>
                        </a:rPr>
                        <a:t>Machining operation </a:t>
                      </a:r>
                      <a:r>
                        <a:rPr lang="en-US" sz="550" b="0" dirty="0">
                          <a:latin typeface="Arial Nova Cond" panose="020B0506020202020204" pitchFamily="34" charset="0"/>
                        </a:rPr>
                        <a:t>– view as a system; System consists of machine tool, workpiece (w/p), cutting tool &amp; machinist</a:t>
                      </a:r>
                    </a:p>
                    <a:p>
                      <a:r>
                        <a:rPr lang="en-SG" sz="550" b="0" dirty="0">
                          <a:solidFill>
                            <a:srgbClr val="C00000"/>
                          </a:solidFill>
                          <a:latin typeface="Arial Nova Cond" panose="020B0506020202020204" pitchFamily="34" charset="0"/>
                        </a:rPr>
                        <a:t>Fundamentals of Machining </a:t>
                      </a:r>
                      <a:r>
                        <a:rPr lang="en-SG" sz="550" b="0" dirty="0">
                          <a:latin typeface="Arial Nova Cond" panose="020B0506020202020204" pitchFamily="34" charset="0"/>
                        </a:rPr>
                        <a:t>- </a:t>
                      </a:r>
                      <a:r>
                        <a:rPr lang="en-US" sz="550" b="0" dirty="0">
                          <a:latin typeface="Arial Nova Cond" panose="020B0506020202020204" pitchFamily="34" charset="0"/>
                        </a:rPr>
                        <a:t>Mechanics of chip formation; Force and power requirements; Temperature rise in cutting; Tool wear and Tool life; Types of chips; Surface finish of machined parts </a:t>
                      </a:r>
                    </a:p>
                    <a:p>
                      <a:r>
                        <a:rPr lang="en-US" sz="550" b="0" dirty="0">
                          <a:solidFill>
                            <a:srgbClr val="C00000"/>
                          </a:solidFill>
                          <a:latin typeface="Arial Nova Cond" panose="020B0506020202020204" pitchFamily="34" charset="0"/>
                        </a:rPr>
                        <a:t>Cutting models</a:t>
                      </a:r>
                      <a:r>
                        <a:rPr lang="en-US" sz="550" b="0" dirty="0">
                          <a:latin typeface="Arial Nova Cond" panose="020B0506020202020204" pitchFamily="34" charset="0"/>
                        </a:rPr>
                        <a:t>: Orthogonal &amp;</a:t>
                      </a:r>
                      <a:r>
                        <a:rPr lang="en-SG" sz="550" b="0" dirty="0">
                          <a:latin typeface="Arial Nova Cond" panose="020B0506020202020204" pitchFamily="34" charset="0"/>
                        </a:rPr>
                        <a:t> Oblique</a:t>
                      </a:r>
                    </a:p>
                    <a:p>
                      <a:r>
                        <a:rPr lang="en-SG" sz="550" b="0" dirty="0">
                          <a:solidFill>
                            <a:schemeClr val="accent1"/>
                          </a:solidFill>
                          <a:latin typeface="Arial Nova Cond" panose="020B0506020202020204" pitchFamily="34" charset="0"/>
                        </a:rPr>
                        <a:t>Orthogonal cutting model </a:t>
                      </a:r>
                      <a:r>
                        <a:rPr lang="en-US" sz="550" b="0" dirty="0">
                          <a:latin typeface="Arial Nova Cond" panose="020B0506020202020204" pitchFamily="34" charset="0"/>
                        </a:rPr>
                        <a:t>- cutting tool moves </a:t>
                      </a:r>
                    </a:p>
                    <a:p>
                      <a:r>
                        <a:rPr lang="en-US" sz="550" b="0" dirty="0">
                          <a:latin typeface="Arial Nova Cond" panose="020B0506020202020204" pitchFamily="34" charset="0"/>
                        </a:rPr>
                        <a:t>along the w/p with cutting velocity V &amp; depth t</a:t>
                      </a:r>
                      <a:r>
                        <a:rPr lang="en-US" sz="550" b="0" baseline="-25000" dirty="0">
                          <a:latin typeface="Arial Nova Cond" panose="020B0506020202020204" pitchFamily="34" charset="0"/>
                        </a:rPr>
                        <a:t>o</a:t>
                      </a:r>
                      <a:r>
                        <a:rPr lang="en-US" sz="550" b="0" dirty="0">
                          <a:latin typeface="Arial Nova Cond" panose="020B0506020202020204" pitchFamily="34" charset="0"/>
                        </a:rPr>
                        <a:t> </a:t>
                      </a:r>
                    </a:p>
                    <a:p>
                      <a:r>
                        <a:rPr lang="en-US" sz="550" b="0" dirty="0">
                          <a:latin typeface="Arial Nova Cond" panose="020B0506020202020204" pitchFamily="34" charset="0"/>
                        </a:rPr>
                        <a:t>(undeformed chip thickness). Chip is formed due </a:t>
                      </a:r>
                    </a:p>
                    <a:p>
                      <a:r>
                        <a:rPr lang="en-US" sz="550" b="0" dirty="0">
                          <a:latin typeface="Arial Nova Cond" panose="020B0506020202020204" pitchFamily="34" charset="0"/>
                        </a:rPr>
                        <a:t>to plastic deformation and shearing of the material </a:t>
                      </a:r>
                    </a:p>
                    <a:p>
                      <a:r>
                        <a:rPr lang="en-US" sz="550" b="0" dirty="0">
                          <a:latin typeface="Arial Nova Cond" panose="020B0506020202020204" pitchFamily="34" charset="0"/>
                        </a:rPr>
                        <a:t>along the shear plane. Chip thickness formed is </a:t>
                      </a:r>
                      <a:r>
                        <a:rPr lang="en-US" sz="550" b="0" dirty="0" err="1">
                          <a:latin typeface="Arial Nova Cond" panose="020B0506020202020204" pitchFamily="34" charset="0"/>
                        </a:rPr>
                        <a:t>t</a:t>
                      </a:r>
                      <a:r>
                        <a:rPr lang="en-US" sz="550" b="0" baseline="-25000" dirty="0" err="1">
                          <a:latin typeface="Arial Nova Cond" panose="020B0506020202020204" pitchFamily="34" charset="0"/>
                        </a:rPr>
                        <a:t>c</a:t>
                      </a:r>
                      <a:endParaRPr lang="en-US" sz="550" b="0" baseline="-25000" dirty="0">
                        <a:latin typeface="Arial Nova Cond" panose="020B0506020202020204" pitchFamily="34" charset="0"/>
                      </a:endParaRPr>
                    </a:p>
                    <a:p>
                      <a:r>
                        <a:rPr lang="en-US" sz="550" b="0" dirty="0">
                          <a:solidFill>
                            <a:srgbClr val="C00000"/>
                          </a:solidFill>
                          <a:latin typeface="Arial Nova Cond" panose="020B0506020202020204" pitchFamily="34" charset="0"/>
                        </a:rPr>
                        <a:t>Mechanics of chip formation                        Positive &amp; Negative Tool rake angle</a:t>
                      </a:r>
                    </a:p>
                    <a:p>
                      <a:r>
                        <a:rPr lang="en-US" sz="550" b="0" dirty="0">
                          <a:solidFill>
                            <a:schemeClr val="accent1"/>
                          </a:solidFill>
                          <a:latin typeface="Arial Nova Cond" panose="020B0506020202020204" pitchFamily="34" charset="0"/>
                        </a:rPr>
                        <a:t>Cutting ratio r - </a:t>
                      </a:r>
                      <a:r>
                        <a:rPr lang="en-US" sz="550" b="0" dirty="0">
                          <a:solidFill>
                            <a:schemeClr val="tx1"/>
                          </a:solidFill>
                          <a:latin typeface="Arial Nova Cond" panose="020B0506020202020204" pitchFamily="34" charset="0"/>
                        </a:rPr>
                        <a:t>r = t</a:t>
                      </a:r>
                      <a:r>
                        <a:rPr lang="en-US" sz="550" b="0" baseline="-25000" dirty="0">
                          <a:solidFill>
                            <a:schemeClr val="tx1"/>
                          </a:solidFill>
                          <a:latin typeface="Arial Nova Cond" panose="020B0506020202020204" pitchFamily="34" charset="0"/>
                        </a:rPr>
                        <a:t>0</a:t>
                      </a:r>
                      <a:r>
                        <a:rPr lang="en-US" sz="550" b="0" dirty="0">
                          <a:solidFill>
                            <a:schemeClr val="tx1"/>
                          </a:solidFill>
                          <a:latin typeface="Arial Nova Cond" panose="020B0506020202020204" pitchFamily="34" charset="0"/>
                        </a:rPr>
                        <a:t>/</a:t>
                      </a:r>
                      <a:r>
                        <a:rPr lang="en-US" sz="550" b="0" dirty="0" err="1">
                          <a:solidFill>
                            <a:schemeClr val="tx1"/>
                          </a:solidFill>
                          <a:latin typeface="Arial Nova Cond" panose="020B0506020202020204" pitchFamily="34" charset="0"/>
                        </a:rPr>
                        <a:t>t</a:t>
                      </a:r>
                      <a:r>
                        <a:rPr lang="en-US" sz="550" b="0" baseline="-25000" dirty="0" err="1">
                          <a:solidFill>
                            <a:schemeClr val="tx1"/>
                          </a:solidFill>
                          <a:latin typeface="Arial Nova Cond" panose="020B0506020202020204" pitchFamily="34" charset="0"/>
                        </a:rPr>
                        <a:t>c</a:t>
                      </a:r>
                      <a:r>
                        <a:rPr lang="en-US" sz="550" b="0" dirty="0">
                          <a:solidFill>
                            <a:schemeClr val="tx1"/>
                          </a:solidFill>
                          <a:latin typeface="Arial Nova Cond" panose="020B0506020202020204" pitchFamily="34" charset="0"/>
                        </a:rPr>
                        <a:t>; </a:t>
                      </a:r>
                      <a:r>
                        <a:rPr lang="en-US" sz="550" b="0" dirty="0" err="1">
                          <a:solidFill>
                            <a:schemeClr val="tx1"/>
                          </a:solidFill>
                          <a:latin typeface="Arial Nova Cond" panose="020B0506020202020204" pitchFamily="34" charset="0"/>
                        </a:rPr>
                        <a:t>t</a:t>
                      </a:r>
                      <a:r>
                        <a:rPr lang="en-US" sz="550" b="0" baseline="-25000" dirty="0" err="1">
                          <a:solidFill>
                            <a:schemeClr val="tx1"/>
                          </a:solidFill>
                          <a:latin typeface="Arial Nova Cond" panose="020B0506020202020204" pitchFamily="34" charset="0"/>
                        </a:rPr>
                        <a:t>c</a:t>
                      </a:r>
                      <a:r>
                        <a:rPr lang="en-US" sz="550" b="0" baseline="-25000" dirty="0">
                          <a:solidFill>
                            <a:schemeClr val="tx1"/>
                          </a:solidFill>
                          <a:latin typeface="Arial Nova Cond" panose="020B0506020202020204" pitchFamily="34" charset="0"/>
                        </a:rPr>
                        <a:t> </a:t>
                      </a:r>
                      <a:r>
                        <a:rPr lang="en-US" sz="550" b="0" dirty="0">
                          <a:solidFill>
                            <a:schemeClr val="tx1"/>
                          </a:solidFill>
                          <a:latin typeface="Arial Nova Cond" panose="020B0506020202020204" pitchFamily="34" charset="0"/>
                        </a:rPr>
                        <a:t>&gt; t</a:t>
                      </a:r>
                      <a:r>
                        <a:rPr lang="en-US" sz="550" b="0" baseline="-25000" dirty="0">
                          <a:solidFill>
                            <a:schemeClr val="tx1"/>
                          </a:solidFill>
                          <a:latin typeface="Arial Nova Cond" panose="020B0506020202020204" pitchFamily="34" charset="0"/>
                        </a:rPr>
                        <a:t>0 </a:t>
                      </a:r>
                      <a:r>
                        <a:rPr lang="en-US" sz="550" b="0" dirty="0">
                          <a:solidFill>
                            <a:schemeClr val="tx1"/>
                          </a:solidFill>
                          <a:latin typeface="Arial Nova Cond" panose="020B0506020202020204" pitchFamily="34" charset="0"/>
                        </a:rPr>
                        <a:t>(r &lt; 1)</a:t>
                      </a:r>
                    </a:p>
                    <a:p>
                      <a:r>
                        <a:rPr lang="en-US" sz="550" b="0" dirty="0">
                          <a:solidFill>
                            <a:schemeClr val="tx1"/>
                          </a:solidFill>
                          <a:latin typeface="Arial Nova Cond" panose="020B0506020202020204" pitchFamily="34" charset="0"/>
                        </a:rPr>
                        <a:t>t</a:t>
                      </a:r>
                      <a:r>
                        <a:rPr lang="en-US" sz="550" b="0" baseline="-25000" dirty="0">
                          <a:solidFill>
                            <a:schemeClr val="tx1"/>
                          </a:solidFill>
                          <a:latin typeface="Arial Nova Cond" panose="020B0506020202020204" pitchFamily="34" charset="0"/>
                        </a:rPr>
                        <a:t>0</a:t>
                      </a:r>
                      <a:r>
                        <a:rPr lang="en-US" sz="550" b="0" dirty="0">
                          <a:solidFill>
                            <a:schemeClr val="tx1"/>
                          </a:solidFill>
                          <a:latin typeface="Arial Nova Cond" panose="020B0506020202020204" pitchFamily="34" charset="0"/>
                        </a:rPr>
                        <a:t> = </a:t>
                      </a:r>
                      <a:r>
                        <a:rPr lang="en-US" sz="550" b="0" dirty="0" err="1">
                          <a:solidFill>
                            <a:schemeClr val="tx1"/>
                          </a:solidFill>
                          <a:latin typeface="Arial Nova Cond" panose="020B0506020202020204" pitchFamily="34" charset="0"/>
                        </a:rPr>
                        <a:t>l</a:t>
                      </a:r>
                      <a:r>
                        <a:rPr lang="en-US" sz="550" b="0" baseline="-25000" dirty="0" err="1">
                          <a:solidFill>
                            <a:schemeClr val="tx1"/>
                          </a:solidFill>
                          <a:latin typeface="Arial Nova Cond" panose="020B0506020202020204" pitchFamily="34" charset="0"/>
                        </a:rPr>
                        <a:t>s</a:t>
                      </a:r>
                      <a:r>
                        <a:rPr lang="en-US" sz="550" b="0" dirty="0" err="1">
                          <a:solidFill>
                            <a:schemeClr val="tx1"/>
                          </a:solidFill>
                          <a:latin typeface="Arial Nova Cond" panose="020B0506020202020204" pitchFamily="34" charset="0"/>
                        </a:rPr>
                        <a:t>sin</a:t>
                      </a:r>
                      <a:r>
                        <a:rPr lang="el-GR" sz="550" b="0" dirty="0"/>
                        <a:t>φ</a:t>
                      </a:r>
                      <a:r>
                        <a:rPr lang="en-SG" sz="550" b="0" dirty="0"/>
                        <a:t>; </a:t>
                      </a:r>
                      <a:r>
                        <a:rPr lang="en-US" sz="550" b="0" dirty="0" err="1">
                          <a:solidFill>
                            <a:schemeClr val="tx1"/>
                          </a:solidFill>
                          <a:latin typeface="Arial Nova Cond" panose="020B0506020202020204" pitchFamily="34" charset="0"/>
                        </a:rPr>
                        <a:t>t</a:t>
                      </a:r>
                      <a:r>
                        <a:rPr lang="en-US" sz="550" b="0" baseline="-25000" dirty="0" err="1">
                          <a:solidFill>
                            <a:schemeClr val="tx1"/>
                          </a:solidFill>
                          <a:latin typeface="Arial Nova Cond" panose="020B0506020202020204" pitchFamily="34" charset="0"/>
                        </a:rPr>
                        <a:t>c</a:t>
                      </a:r>
                      <a:r>
                        <a:rPr lang="en-US" sz="550" b="0" baseline="-25000" dirty="0">
                          <a:solidFill>
                            <a:schemeClr val="tx1"/>
                          </a:solidFill>
                          <a:latin typeface="Arial Nova Cond" panose="020B0506020202020204" pitchFamily="34" charset="0"/>
                        </a:rPr>
                        <a:t> </a:t>
                      </a:r>
                      <a:r>
                        <a:rPr lang="en-SG" sz="550" b="0" dirty="0"/>
                        <a:t>= </a:t>
                      </a:r>
                      <a:r>
                        <a:rPr lang="en-US" sz="550" b="0" dirty="0" err="1">
                          <a:solidFill>
                            <a:schemeClr val="tx1"/>
                          </a:solidFill>
                          <a:latin typeface="Arial Nova Cond" panose="020B0506020202020204" pitchFamily="34" charset="0"/>
                        </a:rPr>
                        <a:t>l</a:t>
                      </a:r>
                      <a:r>
                        <a:rPr lang="en-US" sz="550" b="0" baseline="-25000" dirty="0" err="1">
                          <a:solidFill>
                            <a:schemeClr val="tx1"/>
                          </a:solidFill>
                          <a:latin typeface="Arial Nova Cond" panose="020B0506020202020204" pitchFamily="34" charset="0"/>
                        </a:rPr>
                        <a:t>s</a:t>
                      </a:r>
                      <a:r>
                        <a:rPr lang="en-US" sz="550" b="0" dirty="0" err="1">
                          <a:solidFill>
                            <a:schemeClr val="tx1"/>
                          </a:solidFill>
                          <a:latin typeface="Arial Nova Cond" panose="020B0506020202020204" pitchFamily="34" charset="0"/>
                        </a:rPr>
                        <a:t>sin</a:t>
                      </a:r>
                      <a:r>
                        <a:rPr lang="en-SG" sz="550" b="0" dirty="0">
                          <a:latin typeface="Arial Nova Cond" panose="020B0506020202020204" pitchFamily="34" charset="0"/>
                        </a:rPr>
                        <a:t>∠ABC</a:t>
                      </a:r>
                    </a:p>
                    <a:p>
                      <a:r>
                        <a:rPr lang="en-US" sz="550" b="0" dirty="0">
                          <a:solidFill>
                            <a:schemeClr val="tx1"/>
                          </a:solidFill>
                          <a:latin typeface="Arial Nova Cond" panose="020B0506020202020204" pitchFamily="34" charset="0"/>
                        </a:rPr>
                        <a:t>r = t</a:t>
                      </a:r>
                      <a:r>
                        <a:rPr lang="en-US" sz="550" b="0" baseline="-25000" dirty="0">
                          <a:solidFill>
                            <a:schemeClr val="tx1"/>
                          </a:solidFill>
                          <a:latin typeface="Arial Nova Cond" panose="020B0506020202020204" pitchFamily="34" charset="0"/>
                        </a:rPr>
                        <a:t>0</a:t>
                      </a:r>
                      <a:r>
                        <a:rPr lang="en-US" sz="550" b="0" dirty="0">
                          <a:solidFill>
                            <a:schemeClr val="tx1"/>
                          </a:solidFill>
                          <a:latin typeface="Arial Nova Cond" panose="020B0506020202020204" pitchFamily="34" charset="0"/>
                        </a:rPr>
                        <a:t>/</a:t>
                      </a:r>
                      <a:r>
                        <a:rPr lang="en-US" sz="550" b="0" dirty="0" err="1">
                          <a:solidFill>
                            <a:schemeClr val="tx1"/>
                          </a:solidFill>
                          <a:latin typeface="Arial Nova Cond" panose="020B0506020202020204" pitchFamily="34" charset="0"/>
                        </a:rPr>
                        <a:t>t</a:t>
                      </a:r>
                      <a:r>
                        <a:rPr lang="en-US" sz="550" b="0" baseline="-25000" dirty="0" err="1">
                          <a:solidFill>
                            <a:schemeClr val="tx1"/>
                          </a:solidFill>
                          <a:latin typeface="Arial Nova Cond" panose="020B0506020202020204" pitchFamily="34" charset="0"/>
                        </a:rPr>
                        <a:t>c</a:t>
                      </a:r>
                      <a:r>
                        <a:rPr lang="en-US" sz="550" b="0" baseline="-25000" dirty="0">
                          <a:solidFill>
                            <a:schemeClr val="tx1"/>
                          </a:solidFill>
                          <a:latin typeface="Arial Nova Cond" panose="020B0506020202020204" pitchFamily="34" charset="0"/>
                        </a:rPr>
                        <a:t> </a:t>
                      </a:r>
                      <a:r>
                        <a:rPr lang="en-US" sz="550" b="0" dirty="0">
                          <a:solidFill>
                            <a:schemeClr val="tx1"/>
                          </a:solidFill>
                          <a:latin typeface="Arial Nova Cond" panose="020B0506020202020204" pitchFamily="34" charset="0"/>
                        </a:rPr>
                        <a:t>= sin</a:t>
                      </a:r>
                      <a:r>
                        <a:rPr lang="el-GR" sz="550" b="0" dirty="0"/>
                        <a:t>φ</a:t>
                      </a:r>
                      <a:r>
                        <a:rPr lang="en-SG" sz="550" b="0" dirty="0"/>
                        <a:t>/</a:t>
                      </a:r>
                      <a:r>
                        <a:rPr lang="en-US" sz="550" b="0" dirty="0">
                          <a:solidFill>
                            <a:schemeClr val="tx1"/>
                          </a:solidFill>
                          <a:latin typeface="Arial Nova Cond" panose="020B0506020202020204" pitchFamily="34" charset="0"/>
                        </a:rPr>
                        <a:t>cos (</a:t>
                      </a:r>
                      <a:r>
                        <a:rPr lang="el-GR" sz="550" b="0" dirty="0"/>
                        <a:t>φ</a:t>
                      </a:r>
                      <a:r>
                        <a:rPr lang="en-SG" sz="550" b="0" dirty="0"/>
                        <a:t> - </a:t>
                      </a:r>
                      <a:r>
                        <a:rPr lang="el-GR" sz="550" b="0" dirty="0"/>
                        <a:t>α</a:t>
                      </a:r>
                      <a:r>
                        <a:rPr lang="en-US" sz="550" b="0" dirty="0">
                          <a:solidFill>
                            <a:schemeClr val="tx1"/>
                          </a:solidFill>
                          <a:latin typeface="Arial Nova Cond" panose="020B0506020202020204" pitchFamily="34" charset="0"/>
                        </a:rPr>
                        <a:t>) </a:t>
                      </a:r>
                    </a:p>
                    <a:p>
                      <a:r>
                        <a:rPr lang="en-US" sz="550" b="0" dirty="0">
                          <a:solidFill>
                            <a:schemeClr val="accent1"/>
                          </a:solidFill>
                          <a:latin typeface="Arial Nova Cond" panose="020B0506020202020204" pitchFamily="34" charset="0"/>
                        </a:rPr>
                        <a:t>Shear angle </a:t>
                      </a:r>
                      <a:r>
                        <a:rPr lang="el-GR" sz="550" b="0" dirty="0">
                          <a:solidFill>
                            <a:schemeClr val="accent1"/>
                          </a:solidFill>
                        </a:rPr>
                        <a:t>φ</a:t>
                      </a:r>
                      <a:r>
                        <a:rPr lang="en-SG" sz="550" b="0" dirty="0">
                          <a:solidFill>
                            <a:schemeClr val="accent1"/>
                          </a:solidFill>
                          <a:latin typeface="+mn-lt"/>
                        </a:rPr>
                        <a:t> - </a:t>
                      </a:r>
                      <a:r>
                        <a:rPr lang="en-US" sz="550" b="0" dirty="0">
                          <a:solidFill>
                            <a:schemeClr val="tx1"/>
                          </a:solidFill>
                          <a:latin typeface="Arial Nova Cond" panose="020B0506020202020204" pitchFamily="34" charset="0"/>
                        </a:rPr>
                        <a:t>r cos (</a:t>
                      </a:r>
                      <a:r>
                        <a:rPr lang="el-GR" sz="550" b="0" dirty="0"/>
                        <a:t>φ</a:t>
                      </a:r>
                      <a:r>
                        <a:rPr lang="en-SG" sz="550" b="0" dirty="0"/>
                        <a:t> - </a:t>
                      </a:r>
                      <a:r>
                        <a:rPr lang="el-GR" sz="550" b="0" dirty="0"/>
                        <a:t>α</a:t>
                      </a:r>
                      <a:r>
                        <a:rPr lang="en-US" sz="550" b="0" dirty="0">
                          <a:solidFill>
                            <a:schemeClr val="tx1"/>
                          </a:solidFill>
                          <a:latin typeface="Arial Nova Cond" panose="020B0506020202020204" pitchFamily="34" charset="0"/>
                        </a:rPr>
                        <a:t>) = sin </a:t>
                      </a:r>
                      <a:r>
                        <a:rPr lang="el-GR" sz="550" b="0" dirty="0"/>
                        <a:t>φ</a:t>
                      </a:r>
                      <a:r>
                        <a:rPr lang="en-SG" sz="550" b="0" dirty="0"/>
                        <a:t>; </a:t>
                      </a:r>
                    </a:p>
                    <a:p>
                      <a:r>
                        <a:rPr lang="en-US" sz="550" b="0" dirty="0">
                          <a:solidFill>
                            <a:schemeClr val="tx1"/>
                          </a:solidFill>
                          <a:latin typeface="Arial Nova Cond" panose="020B0506020202020204" pitchFamily="34" charset="0"/>
                        </a:rPr>
                        <a:t>r (cos</a:t>
                      </a:r>
                      <a:r>
                        <a:rPr lang="el-GR" sz="550" b="0" dirty="0"/>
                        <a:t>φ</a:t>
                      </a:r>
                      <a:r>
                        <a:rPr lang="en-US" sz="550" b="0" dirty="0">
                          <a:solidFill>
                            <a:schemeClr val="tx1"/>
                          </a:solidFill>
                          <a:latin typeface="Arial Nova Cond" panose="020B0506020202020204" pitchFamily="34" charset="0"/>
                        </a:rPr>
                        <a:t>cos</a:t>
                      </a:r>
                      <a:r>
                        <a:rPr lang="el-GR" sz="550" b="0" dirty="0"/>
                        <a:t>α</a:t>
                      </a:r>
                      <a:r>
                        <a:rPr lang="en-SG" sz="550" b="0" dirty="0"/>
                        <a:t> + </a:t>
                      </a:r>
                      <a:r>
                        <a:rPr lang="en-US" sz="550" b="0" dirty="0">
                          <a:solidFill>
                            <a:schemeClr val="tx1"/>
                          </a:solidFill>
                          <a:latin typeface="Arial Nova Cond" panose="020B0506020202020204" pitchFamily="34" charset="0"/>
                        </a:rPr>
                        <a:t>sin</a:t>
                      </a:r>
                      <a:r>
                        <a:rPr lang="el-GR" sz="550" b="0" dirty="0"/>
                        <a:t>φ</a:t>
                      </a:r>
                      <a:r>
                        <a:rPr lang="en-US" sz="550" b="0" dirty="0">
                          <a:solidFill>
                            <a:schemeClr val="tx1"/>
                          </a:solidFill>
                          <a:latin typeface="Arial Nova Cond" panose="020B0506020202020204" pitchFamily="34" charset="0"/>
                        </a:rPr>
                        <a:t>sin</a:t>
                      </a:r>
                      <a:r>
                        <a:rPr lang="el-GR" sz="550" b="0" dirty="0"/>
                        <a:t>α</a:t>
                      </a:r>
                      <a:r>
                        <a:rPr lang="en-SG" sz="550" b="0" dirty="0"/>
                        <a:t> </a:t>
                      </a:r>
                      <a:r>
                        <a:rPr lang="en-US" sz="550" b="0" dirty="0">
                          <a:solidFill>
                            <a:schemeClr val="tx1"/>
                          </a:solidFill>
                          <a:latin typeface="Arial Nova Cond" panose="020B0506020202020204" pitchFamily="34" charset="0"/>
                        </a:rPr>
                        <a:t>) = sin </a:t>
                      </a:r>
                      <a:r>
                        <a:rPr lang="el-GR" sz="550" b="0" dirty="0"/>
                        <a:t>φ</a:t>
                      </a:r>
                      <a:endParaRPr lang="en-SG" sz="550" b="0" dirty="0"/>
                    </a:p>
                    <a:p>
                      <a:r>
                        <a:rPr lang="en-SG" sz="550" b="0" dirty="0">
                          <a:latin typeface="Arial Nova Cond" panose="020B0506020202020204" pitchFamily="34" charset="0"/>
                        </a:rPr>
                        <a:t>Divide by cos </a:t>
                      </a:r>
                      <a:r>
                        <a:rPr lang="el-GR" sz="550" b="0" dirty="0"/>
                        <a:t>φ</a:t>
                      </a:r>
                      <a:r>
                        <a:rPr lang="en-SG" sz="550" b="0" dirty="0"/>
                        <a:t>: </a:t>
                      </a:r>
                      <a:r>
                        <a:rPr lang="es-ES" sz="550" b="0" dirty="0">
                          <a:latin typeface="Arial Nova Cond" panose="020B0506020202020204" pitchFamily="34" charset="0"/>
                        </a:rPr>
                        <a:t>r (cos </a:t>
                      </a:r>
                      <a:r>
                        <a:rPr lang="el-GR" sz="550" b="0" dirty="0"/>
                        <a:t>α</a:t>
                      </a:r>
                      <a:r>
                        <a:rPr lang="es-ES" sz="550" b="0" dirty="0">
                          <a:latin typeface="Arial Nova Cond" panose="020B0506020202020204" pitchFamily="34" charset="0"/>
                        </a:rPr>
                        <a:t> + tan </a:t>
                      </a:r>
                      <a:r>
                        <a:rPr lang="el-GR" sz="550" b="0" dirty="0"/>
                        <a:t>φ</a:t>
                      </a:r>
                      <a:r>
                        <a:rPr lang="es-ES" sz="550" b="0" dirty="0">
                          <a:latin typeface="Arial Nova Cond" panose="020B0506020202020204" pitchFamily="34" charset="0"/>
                        </a:rPr>
                        <a:t> sin </a:t>
                      </a:r>
                      <a:r>
                        <a:rPr lang="el-GR" sz="550" b="0" dirty="0"/>
                        <a:t>α</a:t>
                      </a:r>
                      <a:r>
                        <a:rPr lang="es-ES" sz="550" b="0" dirty="0">
                          <a:latin typeface="Arial Nova Cond" panose="020B0506020202020204" pitchFamily="34" charset="0"/>
                        </a:rPr>
                        <a:t>) = tan </a:t>
                      </a:r>
                      <a:r>
                        <a:rPr lang="el-GR" sz="550" b="0" dirty="0"/>
                        <a:t>φ</a:t>
                      </a:r>
                      <a:r>
                        <a:rPr lang="es-ES" sz="550" b="0" dirty="0">
                          <a:latin typeface="Arial Nova Cond" panose="020B0506020202020204" pitchFamily="34" charset="0"/>
                        </a:rPr>
                        <a:t> tan </a:t>
                      </a:r>
                      <a:r>
                        <a:rPr lang="el-GR" sz="550" b="0" dirty="0"/>
                        <a:t>φ</a:t>
                      </a:r>
                      <a:r>
                        <a:rPr lang="es-ES" sz="550" b="0" dirty="0">
                          <a:latin typeface="Arial Nova Cond" panose="020B0506020202020204" pitchFamily="34" charset="0"/>
                        </a:rPr>
                        <a:t> (1 – r sin </a:t>
                      </a:r>
                      <a:r>
                        <a:rPr lang="el-GR" sz="550" b="0" dirty="0"/>
                        <a:t>α</a:t>
                      </a:r>
                      <a:r>
                        <a:rPr lang="es-ES" sz="550" b="0" dirty="0">
                          <a:latin typeface="Arial Nova Cond" panose="020B0506020202020204" pitchFamily="34" charset="0"/>
                        </a:rPr>
                        <a:t>) = r cos </a:t>
                      </a:r>
                      <a:r>
                        <a:rPr lang="el-GR" sz="550" b="0" dirty="0"/>
                        <a:t>α</a:t>
                      </a:r>
                      <a:endParaRPr lang="en-SG" sz="550" b="0" dirty="0"/>
                    </a:p>
                    <a:p>
                      <a:r>
                        <a:rPr lang="es-ES" sz="550" b="0" dirty="0">
                          <a:latin typeface="Arial Nova Cond" panose="020B0506020202020204" pitchFamily="34" charset="0"/>
                        </a:rPr>
                        <a:t>tan </a:t>
                      </a:r>
                      <a:r>
                        <a:rPr lang="el-GR" sz="550" b="0" dirty="0"/>
                        <a:t>φ</a:t>
                      </a:r>
                      <a:r>
                        <a:rPr lang="es-ES" sz="550" b="0" dirty="0">
                          <a:latin typeface="Arial Nova Cond" panose="020B0506020202020204" pitchFamily="34" charset="0"/>
                        </a:rPr>
                        <a:t> = r cos </a:t>
                      </a:r>
                      <a:r>
                        <a:rPr lang="el-GR" sz="550" b="0" dirty="0"/>
                        <a:t>α</a:t>
                      </a:r>
                      <a:r>
                        <a:rPr lang="en-SG" sz="550" b="0" dirty="0"/>
                        <a:t>/1 - r sin </a:t>
                      </a:r>
                      <a:r>
                        <a:rPr lang="el-GR" sz="550" b="0" dirty="0"/>
                        <a:t>α</a:t>
                      </a:r>
                      <a:endParaRPr lang="en-SG" sz="550" b="0" dirty="0"/>
                    </a:p>
                    <a:p>
                      <a:r>
                        <a:rPr lang="en-US" sz="550" b="0" dirty="0">
                          <a:latin typeface="Arial Nova Cond" panose="020B0506020202020204" pitchFamily="34" charset="0"/>
                        </a:rPr>
                        <a:t>General shear strain </a:t>
                      </a:r>
                      <a:r>
                        <a:rPr lang="el-GR" sz="550" b="0" dirty="0">
                          <a:latin typeface="+mn-lt"/>
                        </a:rPr>
                        <a:t>γ</a:t>
                      </a:r>
                      <a:r>
                        <a:rPr lang="el-GR" sz="550" b="0" dirty="0">
                          <a:latin typeface="Arial Nova Cond" panose="020B0506020202020204" pitchFamily="34" charset="0"/>
                        </a:rPr>
                        <a:t> </a:t>
                      </a:r>
                      <a:r>
                        <a:rPr lang="en-SG" sz="550" b="0" dirty="0">
                          <a:latin typeface="Arial Nova Cond" panose="020B0506020202020204" pitchFamily="34" charset="0"/>
                        </a:rPr>
                        <a:t>formula</a:t>
                      </a:r>
                    </a:p>
                    <a:p>
                      <a:r>
                        <a:rPr lang="en-US" sz="550" b="0" dirty="0">
                          <a:latin typeface="Arial Nova Cond" panose="020B0506020202020204" pitchFamily="34" charset="0"/>
                        </a:rPr>
                        <a:t>Thin rectangular element of thickness </a:t>
                      </a:r>
                      <a:r>
                        <a:rPr lang="en-US" sz="550" b="0" i="1" dirty="0">
                          <a:latin typeface="Arial Nova Cond" panose="020B0506020202020204" pitchFamily="34" charset="0"/>
                        </a:rPr>
                        <a:t>d</a:t>
                      </a:r>
                      <a:r>
                        <a:rPr lang="en-US" sz="550" b="0" dirty="0">
                          <a:latin typeface="Arial Nova Cond" panose="020B0506020202020204" pitchFamily="34" charset="0"/>
                        </a:rPr>
                        <a:t> and shear </a:t>
                      </a:r>
                    </a:p>
                    <a:p>
                      <a:r>
                        <a:rPr lang="en-US" sz="550" b="0" dirty="0">
                          <a:latin typeface="Arial Nova Cond" panose="020B0506020202020204" pitchFamily="34" charset="0"/>
                        </a:rPr>
                        <a:t>stresses τ applied in opposite directions to cause deflection </a:t>
                      </a:r>
                    </a:p>
                    <a:p>
                      <a:r>
                        <a:rPr lang="en-US" sz="550" b="0" dirty="0">
                          <a:latin typeface="Arial Nova Cond" panose="020B0506020202020204" pitchFamily="34" charset="0"/>
                        </a:rPr>
                        <a:t>Shear Strain </a:t>
                      </a:r>
                      <a:r>
                        <a:rPr lang="el-GR" sz="550" b="0" dirty="0">
                          <a:latin typeface="+mn-lt"/>
                        </a:rPr>
                        <a:t>γ</a:t>
                      </a:r>
                      <a:r>
                        <a:rPr lang="en-SG" sz="550" b="0" dirty="0">
                          <a:latin typeface="+mn-lt"/>
                        </a:rPr>
                        <a:t> </a:t>
                      </a:r>
                      <a:r>
                        <a:rPr lang="en-US" sz="550" b="0" dirty="0">
                          <a:latin typeface="Arial Nova Cond" panose="020B0506020202020204" pitchFamily="34" charset="0"/>
                        </a:rPr>
                        <a:t>= AB / </a:t>
                      </a:r>
                      <a:r>
                        <a:rPr lang="en-US" sz="550" b="0" i="1" dirty="0">
                          <a:latin typeface="Arial Nova Cond" panose="020B0506020202020204" pitchFamily="34" charset="0"/>
                        </a:rPr>
                        <a:t>d </a:t>
                      </a:r>
                      <a:r>
                        <a:rPr lang="en-US" sz="550" b="0" dirty="0">
                          <a:latin typeface="Arial Nova Cond" panose="020B0506020202020204" pitchFamily="34" charset="0"/>
                        </a:rPr>
                        <a:t>(where AB is the distance deflected) </a:t>
                      </a:r>
                      <a:endParaRPr lang="en-SG" sz="550" b="0" i="1" dirty="0">
                        <a:latin typeface="Arial Nova Cond" panose="020B0506020202020204" pitchFamily="34" charset="0"/>
                      </a:endParaRPr>
                    </a:p>
                    <a:p>
                      <a:r>
                        <a:rPr lang="en-US" sz="550" b="0" dirty="0">
                          <a:solidFill>
                            <a:schemeClr val="accent1"/>
                          </a:solidFill>
                          <a:latin typeface="Arial Nova Cond" panose="020B0506020202020204" pitchFamily="34" charset="0"/>
                        </a:rPr>
                        <a:t>Chip formation base on card model </a:t>
                      </a:r>
                      <a:r>
                        <a:rPr lang="en-US" sz="550" b="0" dirty="0">
                          <a:latin typeface="Arial Nova Cond" panose="020B0506020202020204" pitchFamily="34" charset="0"/>
                        </a:rPr>
                        <a:t>- Chip </a:t>
                      </a:r>
                    </a:p>
                    <a:p>
                      <a:r>
                        <a:rPr lang="en-US" sz="550" b="0" dirty="0">
                          <a:latin typeface="Arial Nova Cond" panose="020B0506020202020204" pitchFamily="34" charset="0"/>
                        </a:rPr>
                        <a:t>produced by shearing. Chip formation like</a:t>
                      </a:r>
                    </a:p>
                    <a:p>
                      <a:r>
                        <a:rPr lang="en-US" sz="550" b="0" dirty="0">
                          <a:latin typeface="Arial Nova Cond" panose="020B0506020202020204" pitchFamily="34" charset="0"/>
                        </a:rPr>
                        <a:t>a deck of cards (elements) sliding against </a:t>
                      </a:r>
                    </a:p>
                    <a:p>
                      <a:r>
                        <a:rPr lang="en-US" sz="550" b="0" dirty="0">
                          <a:latin typeface="Arial Nova Cond" panose="020B0506020202020204" pitchFamily="34" charset="0"/>
                        </a:rPr>
                        <a:t>each other; Thickness of shear element </a:t>
                      </a:r>
                      <a:r>
                        <a:rPr lang="en-US" sz="550" b="0" i="1" dirty="0">
                          <a:latin typeface="Arial Nova Cond" panose="020B0506020202020204" pitchFamily="34" charset="0"/>
                        </a:rPr>
                        <a:t>d</a:t>
                      </a:r>
                      <a:r>
                        <a:rPr lang="en-US" sz="550" b="0" dirty="0">
                          <a:latin typeface="Arial Nova Cond" panose="020B0506020202020204" pitchFamily="34" charset="0"/>
                        </a:rPr>
                        <a:t> </a:t>
                      </a:r>
                    </a:p>
                    <a:p>
                      <a:r>
                        <a:rPr lang="en-US" sz="550" b="0" dirty="0">
                          <a:latin typeface="Arial Nova Cond" panose="020B0506020202020204" pitchFamily="34" charset="0"/>
                        </a:rPr>
                        <a:t>is very small – about 10</a:t>
                      </a:r>
                      <a:r>
                        <a:rPr lang="en-US" sz="550" b="0" baseline="30000" dirty="0">
                          <a:latin typeface="Arial Nova Cond" panose="020B0506020202020204" pitchFamily="34" charset="0"/>
                        </a:rPr>
                        <a:t>-2</a:t>
                      </a:r>
                      <a:r>
                        <a:rPr lang="en-US" sz="550" b="0" dirty="0">
                          <a:latin typeface="Arial Nova Cond" panose="020B0506020202020204" pitchFamily="34" charset="0"/>
                        </a:rPr>
                        <a:t> to 10</a:t>
                      </a:r>
                      <a:r>
                        <a:rPr lang="en-US" sz="550" b="0" baseline="30000" dirty="0">
                          <a:latin typeface="Arial Nova Cond" panose="020B0506020202020204" pitchFamily="34" charset="0"/>
                        </a:rPr>
                        <a:t>-3</a:t>
                      </a:r>
                      <a:r>
                        <a:rPr lang="en-US" sz="550" b="0" dirty="0">
                          <a:latin typeface="Arial Nova Cond" panose="020B0506020202020204" pitchFamily="34" charset="0"/>
                        </a:rPr>
                        <a:t> mm</a:t>
                      </a:r>
                    </a:p>
                    <a:p>
                      <a:r>
                        <a:rPr lang="en-US" sz="550" b="0" dirty="0">
                          <a:latin typeface="Arial Nova Cond" panose="020B0506020202020204" pitchFamily="34" charset="0"/>
                        </a:rPr>
                        <a:t>Merchant’s Equation - assumed that </a:t>
                      </a:r>
                      <a:r>
                        <a:rPr lang="en-US" sz="550" b="0" dirty="0">
                          <a:latin typeface="+mn-lt"/>
                        </a:rPr>
                        <a:t>φ</a:t>
                      </a:r>
                      <a:r>
                        <a:rPr lang="en-US" sz="550" b="0" dirty="0">
                          <a:latin typeface="Arial Nova Cond" panose="020B0506020202020204" pitchFamily="34" charset="0"/>
                        </a:rPr>
                        <a:t> </a:t>
                      </a:r>
                    </a:p>
                    <a:p>
                      <a:r>
                        <a:rPr lang="en-US" sz="550" b="0" dirty="0">
                          <a:latin typeface="Arial Nova Cond" panose="020B0506020202020204" pitchFamily="34" charset="0"/>
                        </a:rPr>
                        <a:t>adjusts itself to give min cutting force F</a:t>
                      </a:r>
                      <a:r>
                        <a:rPr lang="en-US" sz="550" b="0" baseline="-25000" dirty="0">
                          <a:latin typeface="Arial Nova Cond" panose="020B0506020202020204" pitchFamily="34" charset="0"/>
                        </a:rPr>
                        <a:t>c</a:t>
                      </a:r>
                    </a:p>
                    <a:p>
                      <a:endParaRPr lang="en-US" sz="550" b="0" baseline="-25000" dirty="0">
                        <a:latin typeface="Arial Nova Cond" panose="020B0506020202020204" pitchFamily="34" charset="0"/>
                      </a:endParaRPr>
                    </a:p>
                    <a:p>
                      <a:endParaRPr lang="en-US" sz="550" b="0" baseline="-25000" dirty="0">
                        <a:latin typeface="Arial Nova Cond" panose="020B0506020202020204" pitchFamily="34" charset="0"/>
                      </a:endParaRPr>
                    </a:p>
                    <a:p>
                      <a:endParaRPr lang="en-US" sz="550" b="0" baseline="-25000" dirty="0">
                        <a:latin typeface="Arial Nova Cond" panose="020B0506020202020204" pitchFamily="34" charset="0"/>
                      </a:endParaRPr>
                    </a:p>
                    <a:p>
                      <a:endParaRPr lang="en-US" sz="550" b="0" baseline="-25000" dirty="0">
                        <a:latin typeface="Arial Nova Cond" panose="020B0506020202020204" pitchFamily="34" charset="0"/>
                      </a:endParaRPr>
                    </a:p>
                    <a:p>
                      <a:endParaRPr lang="en-US" sz="550" b="0" baseline="-25000" dirty="0">
                        <a:latin typeface="Arial Nova Cond" panose="020B0506020202020204" pitchFamily="34" charset="0"/>
                      </a:endParaRPr>
                    </a:p>
                    <a:p>
                      <a:endParaRPr lang="en-US" sz="550" b="0" baseline="-25000" dirty="0">
                        <a:latin typeface="Arial Nova Cond" panose="020B0506020202020204" pitchFamily="34" charset="0"/>
                      </a:endParaRPr>
                    </a:p>
                    <a:p>
                      <a:endParaRPr lang="en-US" sz="550" b="0" baseline="-25000" dirty="0">
                        <a:latin typeface="Arial Nova Cond" panose="020B0506020202020204" pitchFamily="34" charset="0"/>
                      </a:endParaRPr>
                    </a:p>
                    <a:p>
                      <a:endParaRPr lang="en-US" sz="550" b="0" baseline="-25000" dirty="0">
                        <a:latin typeface="Arial Nova Cond" panose="020B0506020202020204" pitchFamily="34" charset="0"/>
                      </a:endParaRPr>
                    </a:p>
                    <a:p>
                      <a:endParaRPr lang="en-US" sz="550" b="0" baseline="-25000" dirty="0">
                        <a:latin typeface="Arial Nova Cond" panose="020B0506020202020204" pitchFamily="34" charset="0"/>
                      </a:endParaRPr>
                    </a:p>
                    <a:p>
                      <a:endParaRPr lang="en-US" sz="550" b="0" baseline="-25000" dirty="0">
                        <a:latin typeface="Arial Nova Cond" panose="020B0506020202020204" pitchFamily="34" charset="0"/>
                      </a:endParaRPr>
                    </a:p>
                    <a:p>
                      <a:endParaRPr lang="en-US" sz="550" b="0" baseline="-25000" dirty="0">
                        <a:latin typeface="Arial Nova Cond" panose="020B0506020202020204" pitchFamily="34" charset="0"/>
                      </a:endParaRPr>
                    </a:p>
                    <a:p>
                      <a:endParaRPr lang="en-US" sz="550" b="0" baseline="-25000" dirty="0">
                        <a:latin typeface="Arial Nova Cond" panose="020B0506020202020204" pitchFamily="34" charset="0"/>
                      </a:endParaRPr>
                    </a:p>
                    <a:p>
                      <a:endParaRPr lang="en-US" sz="550" b="0" baseline="-25000" dirty="0">
                        <a:latin typeface="Arial Nova Cond" panose="020B0506020202020204" pitchFamily="34" charset="0"/>
                      </a:endParaRPr>
                    </a:p>
                    <a:p>
                      <a:endParaRPr lang="en-US" sz="550" b="0" baseline="-25000" dirty="0">
                        <a:latin typeface="Arial Nova Cond" panose="020B0506020202020204" pitchFamily="34" charset="0"/>
                      </a:endParaRPr>
                    </a:p>
                    <a:p>
                      <a:endParaRPr lang="en-US" sz="550" b="0" baseline="-25000" dirty="0">
                        <a:latin typeface="Arial Nova Cond" panose="020B0506020202020204" pitchFamily="34" charset="0"/>
                      </a:endParaRPr>
                    </a:p>
                    <a:p>
                      <a:endParaRPr lang="en-US" sz="550" b="0" baseline="-25000" dirty="0">
                        <a:latin typeface="Arial Nova Cond" panose="020B0506020202020204" pitchFamily="34" charset="0"/>
                      </a:endParaRPr>
                    </a:p>
                    <a:p>
                      <a:endParaRPr lang="en-US" sz="550" b="0" baseline="-25000" dirty="0">
                        <a:latin typeface="Arial Nova Cond" panose="020B0506020202020204" pitchFamily="34" charset="0"/>
                      </a:endParaRPr>
                    </a:p>
                    <a:p>
                      <a:endParaRPr lang="en-US" sz="550" b="0" baseline="-25000" dirty="0">
                        <a:latin typeface="Arial Nova Cond" panose="020B0506020202020204" pitchFamily="34" charset="0"/>
                      </a:endParaRPr>
                    </a:p>
                    <a:p>
                      <a:endParaRPr lang="en-US" sz="550" b="0" baseline="-25000" dirty="0">
                        <a:latin typeface="Arial Nova Cond" panose="020B0506020202020204" pitchFamily="34" charset="0"/>
                      </a:endParaRPr>
                    </a:p>
                    <a:p>
                      <a:endParaRPr lang="en-US" sz="550" b="0" baseline="-25000" dirty="0">
                        <a:latin typeface="Arial Nova Cond" panose="020B0506020202020204" pitchFamily="34" charset="0"/>
                      </a:endParaRPr>
                    </a:p>
                    <a:p>
                      <a:endParaRPr lang="en-US" sz="550" b="0" baseline="-25000" dirty="0">
                        <a:latin typeface="Arial Nova Cond" panose="020B0506020202020204" pitchFamily="34" charset="0"/>
                      </a:endParaRPr>
                    </a:p>
                    <a:p>
                      <a:endParaRPr lang="en-US" sz="550" b="0" baseline="-25000" dirty="0">
                        <a:latin typeface="Arial Nova Cond" panose="020B0506020202020204" pitchFamily="34" charset="0"/>
                      </a:endParaRPr>
                    </a:p>
                    <a:p>
                      <a:endParaRPr lang="en-US" sz="550" b="0" baseline="-25000" dirty="0">
                        <a:latin typeface="Arial Nova Cond" panose="020B0506020202020204" pitchFamily="34" charset="0"/>
                      </a:endParaRPr>
                    </a:p>
                    <a:p>
                      <a:endParaRPr lang="en-US" sz="550" b="0" baseline="-25000" dirty="0">
                        <a:latin typeface="Arial Nova Cond" panose="020B0506020202020204" pitchFamily="34" charset="0"/>
                      </a:endParaRPr>
                    </a:p>
                    <a:p>
                      <a:endParaRPr lang="en-US" sz="550" b="0" baseline="-25000" dirty="0">
                        <a:latin typeface="Arial Nova Cond" panose="020B0506020202020204" pitchFamily="34" charset="0"/>
                      </a:endParaRPr>
                    </a:p>
                    <a:p>
                      <a:endParaRPr lang="en-SG" sz="550" b="0" baseline="-25000" dirty="0">
                        <a:latin typeface="Arial Nova Cond" panose="020B0506020202020204" pitchFamily="34" charset="0"/>
                      </a:endParaRPr>
                    </a:p>
                    <a:p>
                      <a:endParaRPr lang="en-SG" sz="550" b="0" baseline="-25000" dirty="0">
                        <a:latin typeface="Arial Nova Cond" panose="020B0506020202020204" pitchFamily="34" charset="0"/>
                      </a:endParaRPr>
                    </a:p>
                    <a:p>
                      <a:endParaRPr lang="en-SG" sz="550" b="0" baseline="-25000" dirty="0">
                        <a:latin typeface="Arial Nova Cond" panose="020B0506020202020204" pitchFamily="34" charset="0"/>
                      </a:endParaRPr>
                    </a:p>
                    <a:p>
                      <a:r>
                        <a:rPr lang="en-SG" sz="550" b="0" i="0" dirty="0">
                          <a:solidFill>
                            <a:srgbClr val="C00000"/>
                          </a:solidFill>
                          <a:effectLst/>
                          <a:latin typeface="Arial Nova Cond" panose="020B0506020202020204" pitchFamily="34" charset="0"/>
                        </a:rPr>
                        <a:t>Cutting forces </a:t>
                      </a:r>
                      <a:r>
                        <a:rPr lang="en-SG" sz="550" b="0" i="0" dirty="0">
                          <a:effectLst/>
                          <a:latin typeface="Arial Nova Cond" panose="020B0506020202020204" pitchFamily="34" charset="0"/>
                        </a:rPr>
                        <a:t>– importance: 1. </a:t>
                      </a:r>
                      <a:r>
                        <a:rPr lang="en-US" sz="550" b="0" dirty="0">
                          <a:latin typeface="Arial Nova Cond" panose="020B0506020202020204" pitchFamily="34" charset="0"/>
                        </a:rPr>
                        <a:t>Establish power for selection of machine tool; </a:t>
                      </a:r>
                    </a:p>
                    <a:p>
                      <a:r>
                        <a:rPr lang="en-US" sz="550" b="0" dirty="0">
                          <a:latin typeface="Arial Nova Cond" panose="020B0506020202020204" pitchFamily="34" charset="0"/>
                        </a:rPr>
                        <a:t>2. Machine tool can be properly designed; minimize distortion of machine components; maintain dimensional accuracy of machined part; appropriate tool holder &amp; work holding device selected; 3. W/p must withstand cutting forces</a:t>
                      </a:r>
                    </a:p>
                    <a:p>
                      <a:r>
                        <a:rPr lang="en-US" sz="550" b="0" baseline="0" dirty="0">
                          <a:solidFill>
                            <a:srgbClr val="C00000"/>
                          </a:solidFill>
                          <a:latin typeface="Arial Nova Cond" panose="020B0506020202020204" pitchFamily="34" charset="0"/>
                        </a:rPr>
                        <a:t>Cutting forces acting on turning tool </a:t>
                      </a:r>
                      <a:r>
                        <a:rPr lang="en-US" sz="550" b="0" baseline="0" dirty="0">
                          <a:latin typeface="Arial Nova Cond" panose="020B0506020202020204" pitchFamily="34" charset="0"/>
                        </a:rPr>
                        <a:t>- </a:t>
                      </a:r>
                      <a:r>
                        <a:rPr lang="en-US" sz="550" b="0" dirty="0">
                          <a:latin typeface="Arial Nova Cond" panose="020B0506020202020204" pitchFamily="34" charset="0"/>
                        </a:rPr>
                        <a:t>If F</a:t>
                      </a:r>
                      <a:r>
                        <a:rPr lang="en-US" sz="550" b="0" baseline="-25000" dirty="0">
                          <a:latin typeface="Arial Nova Cond" panose="020B0506020202020204" pitchFamily="34" charset="0"/>
                        </a:rPr>
                        <a:t>t</a:t>
                      </a:r>
                      <a:r>
                        <a:rPr lang="en-US" sz="550" b="0" dirty="0">
                          <a:latin typeface="Arial Nova Cond" panose="020B0506020202020204" pitchFamily="34" charset="0"/>
                        </a:rPr>
                        <a:t> is too high or </a:t>
                      </a:r>
                    </a:p>
                    <a:p>
                      <a:r>
                        <a:rPr lang="en-US" sz="550" b="0" dirty="0">
                          <a:latin typeface="Arial Nova Cond" panose="020B0506020202020204" pitchFamily="34" charset="0"/>
                        </a:rPr>
                        <a:t>m/c tool not sufficiently rigid, tool will be pushed away </a:t>
                      </a:r>
                    </a:p>
                    <a:p>
                      <a:r>
                        <a:rPr lang="en-US" sz="550" b="0" dirty="0">
                          <a:latin typeface="Arial Nova Cond" panose="020B0506020202020204" pitchFamily="34" charset="0"/>
                        </a:rPr>
                        <a:t>from w/p surface – reduce depth of cut, lost of dimensional</a:t>
                      </a:r>
                    </a:p>
                    <a:p>
                      <a:r>
                        <a:rPr lang="en-US" sz="550" b="0" dirty="0">
                          <a:latin typeface="Arial Nova Cond" panose="020B0506020202020204" pitchFamily="34" charset="0"/>
                        </a:rPr>
                        <a:t>Accuracy; Tool holder, work holding device, &amp; m/c tool </a:t>
                      </a:r>
                    </a:p>
                    <a:p>
                      <a:r>
                        <a:rPr lang="en-US" sz="550" b="0" dirty="0">
                          <a:latin typeface="Arial Nova Cond" panose="020B0506020202020204" pitchFamily="34" charset="0"/>
                        </a:rPr>
                        <a:t>must be rigid to minimize deflections caused by F</a:t>
                      </a:r>
                      <a:r>
                        <a:rPr lang="en-US" sz="550" b="0" baseline="-25000" dirty="0">
                          <a:latin typeface="Arial Nova Cond" panose="020B0506020202020204" pitchFamily="34" charset="0"/>
                        </a:rPr>
                        <a:t>t</a:t>
                      </a:r>
                      <a:endParaRPr lang="en-SG" sz="550" b="0" baseline="0" dirty="0">
                        <a:latin typeface="Arial Nova Cond" panose="020B0506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550" b="0" dirty="0">
                          <a:solidFill>
                            <a:schemeClr val="accent1"/>
                          </a:solidFill>
                          <a:latin typeface="Arial Nova Cond" panose="020B0506020202020204" pitchFamily="34" charset="0"/>
                        </a:rPr>
                        <a:t>Forces on shear plane </a:t>
                      </a:r>
                      <a:r>
                        <a:rPr lang="en-SG" sz="550" b="0" dirty="0">
                          <a:latin typeface="Arial Nova Cond" panose="020B0506020202020204" pitchFamily="34" charset="0"/>
                        </a:rPr>
                        <a:t>- </a:t>
                      </a:r>
                      <a:r>
                        <a:rPr lang="en-US" sz="550" b="0" dirty="0">
                          <a:latin typeface="Arial Nova Cond" panose="020B0506020202020204" pitchFamily="34" charset="0"/>
                        </a:rPr>
                        <a:t>R is balanced by an equal &amp; opposite force along shear plane &amp; is resolved into: Shear force F</a:t>
                      </a:r>
                      <a:r>
                        <a:rPr lang="en-US" sz="550" b="0" baseline="-25000" dirty="0">
                          <a:latin typeface="Arial Nova Cond" panose="020B0506020202020204" pitchFamily="34" charset="0"/>
                        </a:rPr>
                        <a:t>s</a:t>
                      </a:r>
                      <a:r>
                        <a:rPr lang="en-US" sz="550" b="0" dirty="0">
                          <a:latin typeface="Arial Nova Cond" panose="020B0506020202020204" pitchFamily="34" charset="0"/>
                        </a:rPr>
                        <a:t>; Normal force to shear force </a:t>
                      </a:r>
                      <a:r>
                        <a:rPr lang="en-US" sz="550" b="0" dirty="0" err="1">
                          <a:latin typeface="Arial Nova Cond" panose="020B0506020202020204" pitchFamily="34" charset="0"/>
                        </a:rPr>
                        <a:t>F</a:t>
                      </a:r>
                      <a:r>
                        <a:rPr lang="en-US" sz="550" b="0" baseline="-25000" dirty="0" err="1">
                          <a:latin typeface="Arial Nova Cond" panose="020B0506020202020204" pitchFamily="34" charset="0"/>
                        </a:rPr>
                        <a:t>n</a:t>
                      </a:r>
                      <a:r>
                        <a:rPr lang="en-US" sz="550" b="0" dirty="0">
                          <a:latin typeface="Arial Nova Cond" panose="020B0506020202020204" pitchFamily="34" charset="0"/>
                        </a:rPr>
                        <a:t>; </a:t>
                      </a:r>
                      <a:r>
                        <a:rPr lang="en-US" sz="550" b="0" u="sng" dirty="0">
                          <a:latin typeface="Arial Nova Cond" panose="020B0506020202020204" pitchFamily="34" charset="0"/>
                        </a:rPr>
                        <a:t>Resultant force R is of same magnitude &amp; colinear for all three cases</a:t>
                      </a:r>
                    </a:p>
                    <a:p>
                      <a:r>
                        <a:rPr lang="en-US" sz="550" b="0" u="none" dirty="0">
                          <a:solidFill>
                            <a:srgbClr val="C00000"/>
                          </a:solidFill>
                          <a:latin typeface="Arial Nova Cond" panose="020B0506020202020204" pitchFamily="34" charset="0"/>
                        </a:rPr>
                        <a:t>Forces and force circle diagram</a:t>
                      </a:r>
                    </a:p>
                    <a:p>
                      <a:r>
                        <a:rPr lang="en-US" sz="550" b="0" dirty="0">
                          <a:latin typeface="Arial Nova Cond" panose="020B0506020202020204" pitchFamily="34" charset="0"/>
                        </a:rPr>
                        <a:t>Cutting force F</a:t>
                      </a:r>
                      <a:r>
                        <a:rPr lang="en-US" sz="550" b="0" baseline="-25000" dirty="0">
                          <a:latin typeface="Arial Nova Cond" panose="020B0506020202020204" pitchFamily="34" charset="0"/>
                        </a:rPr>
                        <a:t>c</a:t>
                      </a:r>
                      <a:r>
                        <a:rPr lang="en-US" sz="550" b="0" dirty="0">
                          <a:latin typeface="Arial Nova Cond" panose="020B0506020202020204" pitchFamily="34" charset="0"/>
                        </a:rPr>
                        <a:t> &amp; thrust force F</a:t>
                      </a:r>
                      <a:r>
                        <a:rPr lang="en-US" sz="550" b="0" baseline="-25000" dirty="0">
                          <a:latin typeface="Arial Nova Cond" panose="020B0506020202020204" pitchFamily="34" charset="0"/>
                        </a:rPr>
                        <a:t>t</a:t>
                      </a:r>
                      <a:r>
                        <a:rPr lang="en-US" sz="550" b="0" dirty="0">
                          <a:latin typeface="Arial Nova Cond" panose="020B0506020202020204" pitchFamily="34" charset="0"/>
                        </a:rPr>
                        <a:t> can be measured. </a:t>
                      </a:r>
                    </a:p>
                    <a:p>
                      <a:r>
                        <a:rPr lang="en-US" sz="550" b="0" dirty="0">
                          <a:latin typeface="Arial Nova Cond" panose="020B0506020202020204" pitchFamily="34" charset="0"/>
                        </a:rPr>
                        <a:t>Other forces can be derived: F</a:t>
                      </a:r>
                      <a:r>
                        <a:rPr lang="en-US" sz="550" b="0" baseline="-25000" dirty="0">
                          <a:latin typeface="Arial Nova Cond" panose="020B0506020202020204" pitchFamily="34" charset="0"/>
                        </a:rPr>
                        <a:t>s</a:t>
                      </a:r>
                      <a:r>
                        <a:rPr lang="en-US" sz="550" b="0" dirty="0">
                          <a:latin typeface="Arial Nova Cond" panose="020B0506020202020204" pitchFamily="34" charset="0"/>
                        </a:rPr>
                        <a:t>, </a:t>
                      </a:r>
                      <a:r>
                        <a:rPr lang="en-US" sz="550" b="0" dirty="0" err="1">
                          <a:latin typeface="Arial Nova Cond" panose="020B0506020202020204" pitchFamily="34" charset="0"/>
                        </a:rPr>
                        <a:t>F</a:t>
                      </a:r>
                      <a:r>
                        <a:rPr lang="en-US" sz="550" b="0" baseline="-25000" dirty="0" err="1">
                          <a:latin typeface="Arial Nova Cond" panose="020B0506020202020204" pitchFamily="34" charset="0"/>
                        </a:rPr>
                        <a:t>n</a:t>
                      </a:r>
                      <a:r>
                        <a:rPr lang="en-US" sz="550" b="0" dirty="0">
                          <a:latin typeface="Arial Nova Cond" panose="020B0506020202020204" pitchFamily="34" charset="0"/>
                        </a:rPr>
                        <a:t>, F, N</a:t>
                      </a:r>
                    </a:p>
                    <a:p>
                      <a:r>
                        <a:rPr lang="el-GR" sz="550" b="0" dirty="0">
                          <a:latin typeface="Arial Nova Cond" panose="020B0506020202020204" pitchFamily="34" charset="0"/>
                        </a:rPr>
                        <a:t>β = </a:t>
                      </a:r>
                      <a:r>
                        <a:rPr lang="en-SG" sz="550" b="0" dirty="0">
                          <a:latin typeface="Arial Nova Cond" panose="020B0506020202020204" pitchFamily="34" charset="0"/>
                        </a:rPr>
                        <a:t>friction angle; </a:t>
                      </a:r>
                      <a:r>
                        <a:rPr lang="pt-BR" sz="550" b="0" dirty="0">
                          <a:latin typeface="Arial Nova Cond" panose="020B0506020202020204" pitchFamily="34" charset="0"/>
                        </a:rPr>
                        <a:t>F = R sin β; N = R cos β; </a:t>
                      </a:r>
                    </a:p>
                    <a:p>
                      <a:r>
                        <a:rPr lang="en-SG" sz="550" b="0" dirty="0">
                          <a:latin typeface="Arial Nova Cond" panose="020B0506020202020204" pitchFamily="34" charset="0"/>
                        </a:rPr>
                        <a:t>µ = F/N = tan </a:t>
                      </a:r>
                      <a:r>
                        <a:rPr lang="pt-BR" sz="550" b="0" dirty="0">
                          <a:latin typeface="Arial Nova Cond" panose="020B0506020202020204" pitchFamily="34" charset="0"/>
                        </a:rPr>
                        <a:t>β; </a:t>
                      </a:r>
                      <a:r>
                        <a:rPr lang="en-SG" sz="550" b="0" dirty="0">
                          <a:latin typeface="Arial Nova Cond" panose="020B0506020202020204" pitchFamily="34" charset="0"/>
                        </a:rPr>
                        <a:t>µ ≈ 0.5 to 2</a:t>
                      </a:r>
                    </a:p>
                    <a:p>
                      <a:endParaRPr lang="en-SG" sz="550" b="0" u="none" dirty="0">
                        <a:latin typeface="Arial Nova Cond" panose="020B0506020202020204" pitchFamily="34" charset="0"/>
                      </a:endParaRPr>
                    </a:p>
                    <a:p>
                      <a:endParaRPr lang="en-SG" sz="550" b="0" u="none" dirty="0">
                        <a:latin typeface="Arial Nova Cond" panose="020B0506020202020204" pitchFamily="34" charset="0"/>
                      </a:endParaRPr>
                    </a:p>
                    <a:p>
                      <a:endParaRPr lang="en-SG" sz="550" b="0" u="none" dirty="0">
                        <a:latin typeface="Arial Nova Cond" panose="020B0506020202020204" pitchFamily="34" charset="0"/>
                      </a:endParaRPr>
                    </a:p>
                    <a:p>
                      <a:endParaRPr lang="en-SG" sz="550" b="0" u="none" dirty="0">
                        <a:latin typeface="Arial Nova Cond" panose="020B0506020202020204" pitchFamily="34" charset="0"/>
                      </a:endParaRPr>
                    </a:p>
                    <a:p>
                      <a:endParaRPr lang="en-SG" sz="550" b="0" u="none" dirty="0">
                        <a:latin typeface="Arial Nova Cond" panose="020B0506020202020204" pitchFamily="34" charset="0"/>
                      </a:endParaRPr>
                    </a:p>
                    <a:p>
                      <a:r>
                        <a:rPr lang="en-SG" sz="550" b="0" u="none" dirty="0">
                          <a:solidFill>
                            <a:srgbClr val="C00000"/>
                          </a:solidFill>
                          <a:latin typeface="Arial Nova Cond" panose="020B0506020202020204" pitchFamily="34" charset="0"/>
                        </a:rPr>
                        <a:t>Power</a:t>
                      </a:r>
                      <a:r>
                        <a:rPr lang="en-SG" sz="550" b="0" u="none" dirty="0">
                          <a:latin typeface="Arial Nova Cond" panose="020B0506020202020204" pitchFamily="34" charset="0"/>
                        </a:rPr>
                        <a:t> = Force x Velocity</a:t>
                      </a:r>
                    </a:p>
                    <a:p>
                      <a:r>
                        <a:rPr lang="en-US" sz="550" b="0" dirty="0">
                          <a:latin typeface="Arial Nova Cond" panose="020B0506020202020204" pitchFamily="34" charset="0"/>
                        </a:rPr>
                        <a:t>Power (cutting) = </a:t>
                      </a:r>
                      <a:r>
                        <a:rPr lang="en-US" sz="550" b="0" dirty="0" err="1">
                          <a:latin typeface="Arial Nova Cond" panose="020B0506020202020204" pitchFamily="34" charset="0"/>
                        </a:rPr>
                        <a:t>F</a:t>
                      </a:r>
                      <a:r>
                        <a:rPr lang="en-US" sz="550" b="0" baseline="-25000" dirty="0" err="1">
                          <a:latin typeface="Arial Nova Cond" panose="020B0506020202020204" pitchFamily="34" charset="0"/>
                        </a:rPr>
                        <a:t>c</a:t>
                      </a:r>
                      <a:r>
                        <a:rPr lang="en-US" sz="550" b="0" dirty="0" err="1">
                          <a:latin typeface="Arial Nova Cond" panose="020B0506020202020204" pitchFamily="34" charset="0"/>
                        </a:rPr>
                        <a:t>V</a:t>
                      </a:r>
                      <a:r>
                        <a:rPr lang="en-US" sz="550" b="0" dirty="0">
                          <a:latin typeface="Arial Nova Cond" panose="020B0506020202020204" pitchFamily="34" charset="0"/>
                        </a:rPr>
                        <a:t> </a:t>
                      </a:r>
                    </a:p>
                    <a:p>
                      <a:r>
                        <a:rPr lang="en-US" sz="550" b="0" dirty="0">
                          <a:latin typeface="Arial Nova Cond" panose="020B0506020202020204" pitchFamily="34" charset="0"/>
                        </a:rPr>
                        <a:t>This power is dissipated in two </a:t>
                      </a:r>
                    </a:p>
                    <a:p>
                      <a:r>
                        <a:rPr lang="en-US" sz="550" b="0" dirty="0">
                          <a:latin typeface="Arial Nova Cond" panose="020B0506020202020204" pitchFamily="34" charset="0"/>
                        </a:rPr>
                        <a:t>main areas: Shear plane - to shear </a:t>
                      </a:r>
                    </a:p>
                    <a:p>
                      <a:r>
                        <a:rPr lang="en-US" sz="550" b="0" dirty="0">
                          <a:latin typeface="Arial Nova Cond" panose="020B0506020202020204" pitchFamily="34" charset="0"/>
                        </a:rPr>
                        <a:t>the material; Tool-chip interface – to </a:t>
                      </a:r>
                    </a:p>
                    <a:p>
                      <a:r>
                        <a:rPr lang="en-US" sz="550" b="0" dirty="0">
                          <a:latin typeface="Arial Nova Cond" panose="020B0506020202020204" pitchFamily="34" charset="0"/>
                        </a:rPr>
                        <a:t>overcome friction</a:t>
                      </a:r>
                    </a:p>
                    <a:p>
                      <a:r>
                        <a:rPr lang="en-US" sz="550" b="0" dirty="0">
                          <a:solidFill>
                            <a:schemeClr val="accent1"/>
                          </a:solidFill>
                          <a:latin typeface="Arial Nova Cond" panose="020B0506020202020204" pitchFamily="34" charset="0"/>
                        </a:rPr>
                        <a:t>Power (shearing) </a:t>
                      </a:r>
                      <a:r>
                        <a:rPr lang="en-US" sz="550" b="0" dirty="0">
                          <a:latin typeface="Arial Nova Cond" panose="020B0506020202020204" pitchFamily="34" charset="0"/>
                        </a:rPr>
                        <a:t>= </a:t>
                      </a:r>
                      <a:r>
                        <a:rPr lang="en-US" sz="550" b="0" dirty="0" err="1">
                          <a:latin typeface="Arial Nova Cond" panose="020B0506020202020204" pitchFamily="34" charset="0"/>
                        </a:rPr>
                        <a:t>F</a:t>
                      </a:r>
                      <a:r>
                        <a:rPr lang="en-US" sz="550" b="0" baseline="-25000" dirty="0" err="1">
                          <a:latin typeface="Arial Nova Cond" panose="020B0506020202020204" pitchFamily="34" charset="0"/>
                        </a:rPr>
                        <a:t>s</a:t>
                      </a:r>
                      <a:r>
                        <a:rPr lang="en-US" sz="550" b="0" dirty="0" err="1">
                          <a:latin typeface="Arial Nova Cond" panose="020B0506020202020204" pitchFamily="34" charset="0"/>
                        </a:rPr>
                        <a:t>V</a:t>
                      </a:r>
                      <a:r>
                        <a:rPr lang="en-US" sz="550" b="0" baseline="-25000" dirty="0" err="1">
                          <a:latin typeface="Arial Nova Cond" panose="020B0506020202020204" pitchFamily="34" charset="0"/>
                        </a:rPr>
                        <a:t>s</a:t>
                      </a:r>
                      <a:r>
                        <a:rPr lang="en-US" sz="550" b="0" dirty="0">
                          <a:latin typeface="Arial Nova Cond" panose="020B0506020202020204" pitchFamily="34" charset="0"/>
                        </a:rPr>
                        <a:t>; </a:t>
                      </a:r>
                      <a:r>
                        <a:rPr lang="en-US" sz="550" b="0" dirty="0">
                          <a:solidFill>
                            <a:schemeClr val="accent1"/>
                          </a:solidFill>
                          <a:latin typeface="Arial Nova Cond" panose="020B0506020202020204" pitchFamily="34" charset="0"/>
                        </a:rPr>
                        <a:t>Power (friction) </a:t>
                      </a:r>
                      <a:r>
                        <a:rPr lang="en-US" sz="550" b="0" dirty="0">
                          <a:latin typeface="Arial Nova Cond" panose="020B0506020202020204" pitchFamily="34" charset="0"/>
                        </a:rPr>
                        <a:t>= </a:t>
                      </a:r>
                      <a:r>
                        <a:rPr lang="en-US" sz="550" b="0" dirty="0" err="1">
                          <a:latin typeface="Arial Nova Cond" panose="020B0506020202020204" pitchFamily="34" charset="0"/>
                        </a:rPr>
                        <a:t>FV</a:t>
                      </a:r>
                      <a:r>
                        <a:rPr lang="en-US" sz="550" b="0" baseline="-25000" dirty="0" err="1">
                          <a:latin typeface="Arial Nova Cond" panose="020B0506020202020204" pitchFamily="34" charset="0"/>
                        </a:rPr>
                        <a:t>c</a:t>
                      </a:r>
                      <a:r>
                        <a:rPr lang="en-US" sz="550" b="0" dirty="0">
                          <a:latin typeface="Arial Nova Cond" panose="020B0506020202020204" pitchFamily="34" charset="0"/>
                        </a:rPr>
                        <a:t>; </a:t>
                      </a:r>
                      <a:r>
                        <a:rPr lang="en-SG" sz="550" b="0" dirty="0" err="1">
                          <a:latin typeface="Arial Nova Cond" panose="020B0506020202020204" pitchFamily="34" charset="0"/>
                        </a:rPr>
                        <a:t>F</a:t>
                      </a:r>
                      <a:r>
                        <a:rPr lang="en-SG" sz="550" b="0" baseline="-25000" dirty="0" err="1">
                          <a:latin typeface="Arial Nova Cond" panose="020B0506020202020204" pitchFamily="34" charset="0"/>
                        </a:rPr>
                        <a:t>c</a:t>
                      </a:r>
                      <a:r>
                        <a:rPr lang="en-SG" sz="550" b="0" dirty="0" err="1">
                          <a:latin typeface="Arial Nova Cond" panose="020B0506020202020204" pitchFamily="34" charset="0"/>
                        </a:rPr>
                        <a:t>V</a:t>
                      </a:r>
                      <a:r>
                        <a:rPr lang="en-SG" sz="550" b="0" dirty="0">
                          <a:latin typeface="Arial Nova Cond" panose="020B0506020202020204" pitchFamily="34" charset="0"/>
                        </a:rPr>
                        <a:t> = F</a:t>
                      </a:r>
                      <a:r>
                        <a:rPr lang="en-SG" sz="550" b="0" baseline="-25000" dirty="0">
                          <a:latin typeface="Arial Nova Cond" panose="020B0506020202020204" pitchFamily="34" charset="0"/>
                        </a:rPr>
                        <a:t>s</a:t>
                      </a:r>
                      <a:r>
                        <a:rPr lang="en-SG" sz="550" b="0" dirty="0">
                          <a:latin typeface="Arial Nova Cond" panose="020B0506020202020204" pitchFamily="34" charset="0"/>
                        </a:rPr>
                        <a:t> Vs + </a:t>
                      </a:r>
                      <a:r>
                        <a:rPr lang="en-SG" sz="550" b="0" dirty="0" err="1">
                          <a:latin typeface="Arial Nova Cond" panose="020B0506020202020204" pitchFamily="34" charset="0"/>
                        </a:rPr>
                        <a:t>FV</a:t>
                      </a:r>
                      <a:r>
                        <a:rPr lang="en-SG" sz="550" b="0" baseline="-25000" dirty="0" err="1">
                          <a:latin typeface="Arial Nova Cond" panose="020B0506020202020204" pitchFamily="34" charset="0"/>
                        </a:rPr>
                        <a:t>c</a:t>
                      </a:r>
                      <a:endParaRPr lang="en-SG" sz="550" b="0" baseline="-25000" dirty="0">
                        <a:latin typeface="Arial Nova Cond" panose="020B0506020202020204" pitchFamily="34" charset="0"/>
                      </a:endParaRPr>
                    </a:p>
                    <a:p>
                      <a:r>
                        <a:rPr lang="en-SG" sz="550" b="0" dirty="0">
                          <a:solidFill>
                            <a:schemeClr val="accent1"/>
                          </a:solidFill>
                          <a:latin typeface="Arial Nova Cond" panose="020B0506020202020204" pitchFamily="34" charset="0"/>
                        </a:rPr>
                        <a:t>Material Removal Rate </a:t>
                      </a:r>
                      <a:r>
                        <a:rPr lang="en-SG" sz="550" b="0" dirty="0">
                          <a:latin typeface="Arial Nova Cond" panose="020B0506020202020204" pitchFamily="34" charset="0"/>
                        </a:rPr>
                        <a:t>(MRR)</a:t>
                      </a:r>
                      <a:r>
                        <a:rPr lang="en-US" sz="550" b="0" dirty="0">
                          <a:latin typeface="Arial Nova Cond" panose="020B0506020202020204" pitchFamily="34" charset="0"/>
                        </a:rPr>
                        <a:t> (volume of material removed per sec) = Area of cross-section of cut x Velocity perpendicular to area; </a:t>
                      </a:r>
                      <a:r>
                        <a:rPr lang="pl-PL" sz="550" b="0" dirty="0">
                          <a:latin typeface="Arial Nova Cond" panose="020B0506020202020204" pitchFamily="34" charset="0"/>
                        </a:rPr>
                        <a:t>MRR 71 = wt</a:t>
                      </a:r>
                      <a:r>
                        <a:rPr lang="pl-PL" sz="550" b="0" baseline="-25000" dirty="0">
                          <a:latin typeface="Arial Nova Cond" panose="020B0506020202020204" pitchFamily="34" charset="0"/>
                        </a:rPr>
                        <a:t>o</a:t>
                      </a:r>
                      <a:r>
                        <a:rPr lang="pl-PL" sz="550" b="0" dirty="0">
                          <a:latin typeface="Arial Nova Cond" panose="020B0506020202020204" pitchFamily="34" charset="0"/>
                        </a:rPr>
                        <a:t>V mm</a:t>
                      </a:r>
                      <a:r>
                        <a:rPr lang="pl-PL" sz="550" b="0" baseline="30000" dirty="0">
                          <a:latin typeface="Arial Nova Cond" panose="020B0506020202020204" pitchFamily="34" charset="0"/>
                        </a:rPr>
                        <a:t>3</a:t>
                      </a:r>
                      <a:r>
                        <a:rPr lang="pl-PL" sz="550" b="0" dirty="0">
                          <a:latin typeface="Arial Nova Cond" panose="020B0506020202020204" pitchFamily="34" charset="0"/>
                        </a:rPr>
                        <a:t>/sec</a:t>
                      </a:r>
                      <a:endParaRPr lang="en-SG" sz="550" b="0" dirty="0">
                        <a:latin typeface="Arial Nova Cond" panose="020B0506020202020204" pitchFamily="34" charset="0"/>
                      </a:endParaRPr>
                    </a:p>
                    <a:p>
                      <a:endParaRPr lang="en-SG" sz="550" b="0" dirty="0">
                        <a:latin typeface="Arial Nova Cond" panose="020B0506020202020204" pitchFamily="34" charset="0"/>
                      </a:endParaRPr>
                    </a:p>
                    <a:p>
                      <a:endParaRPr lang="en-SG" sz="550" b="0" u="none" baseline="0" dirty="0">
                        <a:latin typeface="Arial Nova Cond" panose="020B0506020202020204" pitchFamily="34" charset="0"/>
                      </a:endParaRPr>
                    </a:p>
                    <a:p>
                      <a:endParaRPr lang="en-SG" sz="550" b="0" u="none" baseline="0" dirty="0">
                        <a:latin typeface="Arial Nova Cond" panose="020B0506020202020204" pitchFamily="34" charset="0"/>
                      </a:endParaRPr>
                    </a:p>
                    <a:p>
                      <a:endParaRPr lang="en-SG" sz="550" b="0" u="none" baseline="0" dirty="0">
                        <a:latin typeface="Arial Nova Cond" panose="020B0506020202020204" pitchFamily="34" charset="0"/>
                      </a:endParaRPr>
                    </a:p>
                    <a:p>
                      <a:endParaRPr lang="en-SG" sz="550" b="0" u="none" baseline="0" dirty="0">
                        <a:latin typeface="Arial Nova Cond" panose="020B0506020202020204" pitchFamily="34" charset="0"/>
                      </a:endParaRPr>
                    </a:p>
                    <a:p>
                      <a:endParaRPr lang="en-SG" sz="550" b="0" u="none" baseline="0" dirty="0">
                        <a:latin typeface="Arial Nova Cond" panose="020B0506020202020204" pitchFamily="34" charset="0"/>
                      </a:endParaRPr>
                    </a:p>
                    <a:p>
                      <a:endParaRPr lang="en-SG" sz="550" b="0" u="none" baseline="0" dirty="0">
                        <a:latin typeface="Arial Nova Cond" panose="020B0506020202020204" pitchFamily="34" charset="0"/>
                      </a:endParaRPr>
                    </a:p>
                    <a:p>
                      <a:endParaRPr lang="en-SG" sz="550" b="0" u="none" baseline="0" dirty="0">
                        <a:latin typeface="Arial Nova Cond" panose="020B0506020202020204" pitchFamily="34" charset="0"/>
                      </a:endParaRPr>
                    </a:p>
                    <a:p>
                      <a:r>
                        <a:rPr lang="en-SG" sz="550" b="0" u="none" baseline="0" dirty="0">
                          <a:solidFill>
                            <a:srgbClr val="C00000"/>
                          </a:solidFill>
                          <a:latin typeface="Arial Nova Cond" panose="020B0506020202020204" pitchFamily="34" charset="0"/>
                        </a:rPr>
                        <a:t>Temperature in cutting </a:t>
                      </a:r>
                      <a:r>
                        <a:rPr lang="en-SG" sz="550" b="0" u="none" baseline="0" dirty="0">
                          <a:latin typeface="Arial Nova Cond" panose="020B0506020202020204" pitchFamily="34" charset="0"/>
                        </a:rPr>
                        <a:t>- </a:t>
                      </a:r>
                      <a:r>
                        <a:rPr lang="en-US" sz="550" b="0" dirty="0">
                          <a:latin typeface="Arial Nova Cond" panose="020B0506020202020204" pitchFamily="34" charset="0"/>
                        </a:rPr>
                        <a:t>Energy </a:t>
                      </a:r>
                    </a:p>
                    <a:p>
                      <a:r>
                        <a:rPr lang="en-US" sz="550" b="0" dirty="0">
                          <a:latin typeface="Arial Nova Cond" panose="020B0506020202020204" pitchFamily="34" charset="0"/>
                        </a:rPr>
                        <a:t>dissipated in cutting is converted into </a:t>
                      </a:r>
                    </a:p>
                    <a:p>
                      <a:r>
                        <a:rPr lang="en-US" sz="550" b="0" dirty="0">
                          <a:latin typeface="Arial Nova Cond" panose="020B0506020202020204" pitchFamily="34" charset="0"/>
                        </a:rPr>
                        <a:t>heat, which raises temp. in the cutting </a:t>
                      </a:r>
                    </a:p>
                    <a:p>
                      <a:r>
                        <a:rPr lang="en-US" sz="550" b="0" dirty="0">
                          <a:latin typeface="Arial Nova Cond" panose="020B0506020202020204" pitchFamily="34" charset="0"/>
                        </a:rPr>
                        <a:t>zone;2 main sources of heat generation:</a:t>
                      </a:r>
                    </a:p>
                    <a:p>
                      <a:r>
                        <a:rPr lang="en-US" sz="550" b="0" dirty="0">
                          <a:latin typeface="Arial Nova Cond" panose="020B0506020202020204" pitchFamily="34" charset="0"/>
                        </a:rPr>
                        <a:t>1. </a:t>
                      </a:r>
                      <a:r>
                        <a:rPr lang="en-US" sz="550" b="0" dirty="0">
                          <a:solidFill>
                            <a:schemeClr val="accent1"/>
                          </a:solidFill>
                          <a:latin typeface="Arial Nova Cond" panose="020B0506020202020204" pitchFamily="34" charset="0"/>
                        </a:rPr>
                        <a:t>Shear zone </a:t>
                      </a:r>
                      <a:r>
                        <a:rPr lang="en-US" sz="550" b="0" dirty="0">
                          <a:latin typeface="Arial Nova Cond" panose="020B0506020202020204" pitchFamily="34" charset="0"/>
                        </a:rPr>
                        <a:t>(shear plane) - shearing </a:t>
                      </a:r>
                    </a:p>
                    <a:p>
                      <a:r>
                        <a:rPr lang="en-US" sz="550" b="0" dirty="0">
                          <a:latin typeface="Arial Nova Cond" panose="020B0506020202020204" pitchFamily="34" charset="0"/>
                        </a:rPr>
                        <a:t>2. </a:t>
                      </a:r>
                      <a:r>
                        <a:rPr lang="en-US" sz="550" b="0" dirty="0">
                          <a:solidFill>
                            <a:schemeClr val="accent1"/>
                          </a:solidFill>
                          <a:latin typeface="Arial Nova Cond" panose="020B0506020202020204" pitchFamily="34" charset="0"/>
                        </a:rPr>
                        <a:t>Tool-chip interface </a:t>
                      </a:r>
                      <a:r>
                        <a:rPr lang="en-US" sz="550" b="0" dirty="0">
                          <a:latin typeface="Arial Nova Cond" panose="020B0506020202020204" pitchFamily="34" charset="0"/>
                        </a:rPr>
                        <a:t>- friction</a:t>
                      </a:r>
                    </a:p>
                    <a:p>
                      <a:r>
                        <a:rPr lang="en-US" sz="550" b="0" u="sng" dirty="0">
                          <a:latin typeface="Arial Nova Cond" panose="020B0506020202020204" pitchFamily="34" charset="0"/>
                        </a:rPr>
                        <a:t>As V ↑, time for heat dissipation ↓ &amp; temp. ↑</a:t>
                      </a:r>
                    </a:p>
                    <a:p>
                      <a:r>
                        <a:rPr lang="en-SG" sz="550" b="0" u="none" baseline="0" dirty="0">
                          <a:solidFill>
                            <a:srgbClr val="C00000"/>
                          </a:solidFill>
                          <a:latin typeface="Arial Nova Cond" panose="020B0506020202020204" pitchFamily="34" charset="0"/>
                        </a:rPr>
                        <a:t>Typical temperature (</a:t>
                      </a:r>
                      <a:r>
                        <a:rPr lang="en-SG" sz="550" b="0" u="none" baseline="30000" dirty="0" err="1">
                          <a:solidFill>
                            <a:srgbClr val="C00000"/>
                          </a:solidFill>
                          <a:latin typeface="Arial Nova Cond" panose="020B0506020202020204" pitchFamily="34" charset="0"/>
                        </a:rPr>
                        <a:t>o</a:t>
                      </a:r>
                      <a:r>
                        <a:rPr lang="en-SG" sz="550" b="0" u="none" baseline="0" dirty="0" err="1">
                          <a:solidFill>
                            <a:srgbClr val="C00000"/>
                          </a:solidFill>
                          <a:latin typeface="Arial Nova Cond" panose="020B0506020202020204" pitchFamily="34" charset="0"/>
                        </a:rPr>
                        <a:t>C</a:t>
                      </a:r>
                      <a:r>
                        <a:rPr lang="en-SG" sz="550" b="0" u="none" baseline="0" dirty="0">
                          <a:solidFill>
                            <a:srgbClr val="C00000"/>
                          </a:solidFill>
                          <a:latin typeface="Arial Nova Cond" panose="020B0506020202020204" pitchFamily="34" charset="0"/>
                        </a:rPr>
                        <a:t>) distribution in cutting</a:t>
                      </a:r>
                    </a:p>
                    <a:p>
                      <a:r>
                        <a:rPr lang="en-SG" sz="550" b="0" u="none" baseline="0" dirty="0">
                          <a:solidFill>
                            <a:srgbClr val="C00000"/>
                          </a:solidFill>
                          <a:latin typeface="Arial Nova Cond" panose="020B0506020202020204" pitchFamily="34" charset="0"/>
                        </a:rPr>
                        <a:t>Zone - </a:t>
                      </a:r>
                      <a:r>
                        <a:rPr lang="en-US" sz="550" b="0" dirty="0">
                          <a:latin typeface="Arial Nova Cond" panose="020B0506020202020204" pitchFamily="34" charset="0"/>
                        </a:rPr>
                        <a:t>Severe temperature gradients within </a:t>
                      </a:r>
                    </a:p>
                    <a:p>
                      <a:r>
                        <a:rPr lang="en-US" sz="550" b="0" dirty="0">
                          <a:latin typeface="Arial Nova Cond" panose="020B0506020202020204" pitchFamily="34" charset="0"/>
                        </a:rPr>
                        <a:t>tool &amp; chip; Max temp. is about halfway up </a:t>
                      </a:r>
                    </a:p>
                    <a:p>
                      <a:r>
                        <a:rPr lang="en-US" sz="550" b="0" dirty="0">
                          <a:latin typeface="Arial Nova Cond" panose="020B0506020202020204" pitchFamily="34" charset="0"/>
                        </a:rPr>
                        <a:t>tool-chip interface </a:t>
                      </a:r>
                    </a:p>
                    <a:p>
                      <a:endParaRPr lang="en-US" sz="550" b="0" u="sng" baseline="0" dirty="0">
                        <a:latin typeface="Arial Nova Cond" panose="020B0506020202020204" pitchFamily="34" charset="0"/>
                      </a:endParaRPr>
                    </a:p>
                    <a:p>
                      <a:endParaRPr lang="en-US" sz="550" b="0" u="sng" baseline="0" dirty="0">
                        <a:latin typeface="Arial Nova Cond" panose="020B0506020202020204" pitchFamily="34" charset="0"/>
                      </a:endParaRPr>
                    </a:p>
                    <a:p>
                      <a:endParaRPr lang="en-US" sz="550" b="0" u="sng" baseline="0" dirty="0">
                        <a:latin typeface="Arial Nova Cond" panose="020B0506020202020204" pitchFamily="34" charset="0"/>
                      </a:endParaRPr>
                    </a:p>
                    <a:p>
                      <a:endParaRPr lang="en-US" sz="550" b="0" u="sng" baseline="0" dirty="0">
                        <a:latin typeface="Arial Nova Cond" panose="020B0506020202020204" pitchFamily="34" charset="0"/>
                      </a:endParaRPr>
                    </a:p>
                    <a:p>
                      <a:endParaRPr lang="en-US" sz="550" b="0" u="sng" baseline="0" dirty="0">
                        <a:latin typeface="Arial Nova Cond" panose="020B0506020202020204" pitchFamily="34" charset="0"/>
                      </a:endParaRPr>
                    </a:p>
                    <a:p>
                      <a:endParaRPr lang="en-US" sz="550" b="0" u="sng" baseline="0" dirty="0">
                        <a:latin typeface="Arial Nova Cond" panose="020B0506020202020204" pitchFamily="34" charset="0"/>
                      </a:endParaRPr>
                    </a:p>
                    <a:p>
                      <a:endParaRPr lang="en-US" sz="550" b="0" u="sng" baseline="0" dirty="0">
                        <a:latin typeface="Arial Nova Cond" panose="020B0506020202020204" pitchFamily="34" charset="0"/>
                      </a:endParaRPr>
                    </a:p>
                    <a:p>
                      <a:endParaRPr lang="en-US" sz="550" b="0" u="sng" baseline="0" dirty="0">
                        <a:latin typeface="Arial Nova Cond" panose="020B0506020202020204" pitchFamily="34" charset="0"/>
                      </a:endParaRPr>
                    </a:p>
                    <a:p>
                      <a:endParaRPr lang="en-US" sz="550" b="0" u="sng" baseline="0" dirty="0">
                        <a:latin typeface="Arial Nova Cond" panose="020B0506020202020204" pitchFamily="34" charset="0"/>
                      </a:endParaRPr>
                    </a:p>
                    <a:p>
                      <a:endParaRPr lang="en-US" sz="550" b="0" u="sng" baseline="0" dirty="0">
                        <a:latin typeface="Arial Nova Cond" panose="020B0506020202020204" pitchFamily="34" charset="0"/>
                      </a:endParaRPr>
                    </a:p>
                    <a:p>
                      <a:endParaRPr lang="en-US" sz="550" b="0" u="sng" baseline="0" dirty="0">
                        <a:latin typeface="Arial Nova Cond" panose="020B0506020202020204" pitchFamily="34" charset="0"/>
                      </a:endParaRPr>
                    </a:p>
                    <a:p>
                      <a:endParaRPr lang="en-US" sz="550" b="0" u="sng" baseline="0" dirty="0">
                        <a:latin typeface="Arial Nova Cond" panose="020B0506020202020204" pitchFamily="34" charset="0"/>
                      </a:endParaRPr>
                    </a:p>
                    <a:p>
                      <a:r>
                        <a:rPr lang="en-US" sz="550" b="0" u="none" baseline="0" dirty="0">
                          <a:solidFill>
                            <a:schemeClr val="accent1"/>
                          </a:solidFill>
                          <a:latin typeface="Arial Nova Cond" panose="020B0506020202020204" pitchFamily="34" charset="0"/>
                        </a:rPr>
                        <a:t>Percentage of heat generated in cutting</a:t>
                      </a:r>
                    </a:p>
                    <a:p>
                      <a:r>
                        <a:rPr lang="en-US" sz="550" b="0" u="none" dirty="0">
                          <a:latin typeface="Arial Nova Cond" panose="020B0506020202020204" pitchFamily="34" charset="0"/>
                        </a:rPr>
                        <a:t>Chip carries away most of the heat;</a:t>
                      </a:r>
                    </a:p>
                    <a:p>
                      <a:r>
                        <a:rPr lang="en-US" sz="550" b="0" u="none" dirty="0">
                          <a:latin typeface="Arial Nova Cond" panose="020B0506020202020204" pitchFamily="34" charset="0"/>
                        </a:rPr>
                        <a:t>As V ↑, higher % of heat is carried away by the chip</a:t>
                      </a:r>
                    </a:p>
                    <a:p>
                      <a:r>
                        <a:rPr lang="en-US" sz="550" b="0" u="none" baseline="0" dirty="0">
                          <a:solidFill>
                            <a:srgbClr val="C00000"/>
                          </a:solidFill>
                          <a:latin typeface="Arial Nova Cond" panose="020B0506020202020204" pitchFamily="34" charset="0"/>
                        </a:rPr>
                        <a:t>Tool wear &amp; Tool Life </a:t>
                      </a:r>
                      <a:r>
                        <a:rPr lang="en-US" sz="550" b="0" u="none" baseline="0" dirty="0">
                          <a:latin typeface="Arial Nova Cond" panose="020B0506020202020204" pitchFamily="34" charset="0"/>
                        </a:rPr>
                        <a:t>- </a:t>
                      </a:r>
                      <a:r>
                        <a:rPr lang="en-US" sz="550" b="0" dirty="0">
                          <a:latin typeface="Arial Nova Cond" panose="020B0506020202020204" pitchFamily="34" charset="0"/>
                        </a:rPr>
                        <a:t>Cutting tool subject to: </a:t>
                      </a:r>
                    </a:p>
                    <a:p>
                      <a:r>
                        <a:rPr lang="en-US" sz="550" b="0" dirty="0">
                          <a:latin typeface="Arial Nova Cond" panose="020B0506020202020204" pitchFamily="34" charset="0"/>
                        </a:rPr>
                        <a:t>a) High localized stresses b) High temperatures </a:t>
                      </a:r>
                    </a:p>
                    <a:p>
                      <a:r>
                        <a:rPr lang="en-US" sz="550" b="0" dirty="0">
                          <a:latin typeface="Arial Nova Cond" panose="020B0506020202020204" pitchFamily="34" charset="0"/>
                        </a:rPr>
                        <a:t>c) Sliding of chip along rake face d) Sliding of tool along freshly cut surface</a:t>
                      </a:r>
                    </a:p>
                    <a:p>
                      <a:r>
                        <a:rPr lang="en-SG" sz="550" b="0" i="0" dirty="0">
                          <a:effectLst/>
                          <a:latin typeface="Arial Nova Cond" panose="020B0506020202020204" pitchFamily="34" charset="0"/>
                        </a:rPr>
                        <a:t> → </a:t>
                      </a:r>
                      <a:r>
                        <a:rPr lang="en-SG" sz="550" b="0" i="0" dirty="0">
                          <a:solidFill>
                            <a:schemeClr val="accent1"/>
                          </a:solidFill>
                          <a:effectLst/>
                          <a:latin typeface="Arial Nova Cond" panose="020B0506020202020204" pitchFamily="34" charset="0"/>
                        </a:rPr>
                        <a:t>tool wear</a:t>
                      </a:r>
                      <a:r>
                        <a:rPr lang="en-SG" sz="550" b="0" i="0" dirty="0">
                          <a:effectLst/>
                          <a:latin typeface="Arial Nova Cond" panose="020B0506020202020204" pitchFamily="34" charset="0"/>
                        </a:rPr>
                        <a:t>→</a:t>
                      </a:r>
                      <a:r>
                        <a:rPr lang="en-US" sz="550" b="0" dirty="0">
                          <a:latin typeface="Arial Nova Cond" panose="020B0506020202020204" pitchFamily="34" charset="0"/>
                        </a:rPr>
                        <a:t>tool life, quality of machined surface, dimensional </a:t>
                      </a:r>
                      <a:r>
                        <a:rPr lang="en-US" sz="550" b="0" dirty="0" err="1">
                          <a:latin typeface="Arial Nova Cond" panose="020B0506020202020204" pitchFamily="34" charset="0"/>
                        </a:rPr>
                        <a:t>accuracy&amp;cost</a:t>
                      </a:r>
                      <a:endParaRPr lang="en-US" sz="550" b="0" u="none" baseline="0" dirty="0">
                        <a:latin typeface="Arial Nova Cond" panose="020B0506020202020204" pitchFamily="34" charset="0"/>
                      </a:endParaRPr>
                    </a:p>
                    <a:p>
                      <a:r>
                        <a:rPr lang="en-SG" sz="550" b="0" u="none" baseline="0" dirty="0">
                          <a:solidFill>
                            <a:schemeClr val="accent1"/>
                          </a:solidFill>
                          <a:latin typeface="Arial Nova Cond" panose="020B0506020202020204" pitchFamily="34" charset="0"/>
                        </a:rPr>
                        <a:t>Tool wear regions </a:t>
                      </a:r>
                      <a:r>
                        <a:rPr lang="en-SG" sz="550" b="0" u="none" baseline="0" dirty="0">
                          <a:latin typeface="Arial Nova Cond" panose="020B0506020202020204" pitchFamily="34" charset="0"/>
                        </a:rPr>
                        <a:t>– wear on cutting model/turning tool; </a:t>
                      </a:r>
                      <a:r>
                        <a:rPr lang="en-SG" sz="550" b="0" u="none" baseline="0" dirty="0">
                          <a:solidFill>
                            <a:schemeClr val="accent1"/>
                          </a:solidFill>
                          <a:latin typeface="Arial Nova Cond" panose="020B0506020202020204" pitchFamily="34" charset="0"/>
                        </a:rPr>
                        <a:t>2 principals of tool wear </a:t>
                      </a:r>
                      <a:r>
                        <a:rPr lang="en-SG" sz="550" b="0" u="none" baseline="0" dirty="0">
                          <a:latin typeface="Arial Nova Cond" panose="020B0506020202020204" pitchFamily="34" charset="0"/>
                        </a:rPr>
                        <a:t>crater &amp; flank wear; </a:t>
                      </a:r>
                      <a:r>
                        <a:rPr lang="en-SG" sz="550" b="0" u="none" baseline="0" dirty="0">
                          <a:solidFill>
                            <a:schemeClr val="accent1"/>
                          </a:solidFill>
                          <a:latin typeface="Arial Nova Cond" panose="020B0506020202020204" pitchFamily="34" charset="0"/>
                        </a:rPr>
                        <a:t>others</a:t>
                      </a:r>
                      <a:r>
                        <a:rPr lang="en-SG" sz="550" b="0" u="none" baseline="0" dirty="0">
                          <a:latin typeface="Arial Nova Cond" panose="020B0506020202020204" pitchFamily="34" charset="0"/>
                        </a:rPr>
                        <a:t>: nose radius &amp; notch wear</a:t>
                      </a:r>
                    </a:p>
                    <a:p>
                      <a:r>
                        <a:rPr lang="en-SG" sz="550" b="0" u="none" baseline="0" dirty="0">
                          <a:solidFill>
                            <a:srgbClr val="C00000"/>
                          </a:solidFill>
                          <a:latin typeface="Arial Nova Cond" panose="020B0506020202020204" pitchFamily="34" charset="0"/>
                        </a:rPr>
                        <a:t>Flank wear </a:t>
                      </a:r>
                      <a:r>
                        <a:rPr lang="en-SG" sz="550" b="0" u="none" baseline="0" dirty="0">
                          <a:latin typeface="Arial Nova Cond" panose="020B0506020202020204" pitchFamily="34" charset="0"/>
                        </a:rPr>
                        <a:t>– occurs in flank face; </a:t>
                      </a:r>
                      <a:r>
                        <a:rPr lang="en-SG" sz="550" b="0" u="none" baseline="0" dirty="0">
                          <a:solidFill>
                            <a:schemeClr val="accent1"/>
                          </a:solidFill>
                          <a:latin typeface="Arial Nova Cond" panose="020B0506020202020204" pitchFamily="34" charset="0"/>
                        </a:rPr>
                        <a:t>causes</a:t>
                      </a:r>
                      <a:r>
                        <a:rPr lang="en-SG" sz="550" b="0" u="none" baseline="0" dirty="0">
                          <a:latin typeface="Arial Nova Cond" panose="020B0506020202020204" pitchFamily="34" charset="0"/>
                        </a:rPr>
                        <a:t>: 1. </a:t>
                      </a:r>
                      <a:r>
                        <a:rPr lang="en-US" sz="550" b="0" dirty="0">
                          <a:latin typeface="Arial Nova Cond" panose="020B0506020202020204" pitchFamily="34" charset="0"/>
                        </a:rPr>
                        <a:t>rubbing of tool along machined surface, 2. high temperatures affecting properties of tool material</a:t>
                      </a:r>
                    </a:p>
                    <a:p>
                      <a:r>
                        <a:rPr lang="en-US" sz="550" b="0" u="none" baseline="0" dirty="0">
                          <a:solidFill>
                            <a:srgbClr val="C00000"/>
                          </a:solidFill>
                          <a:latin typeface="Arial Nova Cond" panose="020B0506020202020204" pitchFamily="34" charset="0"/>
                        </a:rPr>
                        <a:t>Crater wear </a:t>
                      </a:r>
                      <a:r>
                        <a:rPr lang="en-US" sz="550" b="0" u="none" baseline="0" dirty="0">
                          <a:latin typeface="Arial Nova Cond" panose="020B0506020202020204" pitchFamily="34" charset="0"/>
                        </a:rPr>
                        <a:t>- </a:t>
                      </a:r>
                      <a:r>
                        <a:rPr lang="en-US" sz="550" b="0" dirty="0">
                          <a:latin typeface="Arial Nova Cond" panose="020B0506020202020204" pitchFamily="34" charset="0"/>
                        </a:rPr>
                        <a:t>occurs on rake face of tool (tool-chip interface); </a:t>
                      </a:r>
                      <a:r>
                        <a:rPr lang="en-US" sz="550" b="0" dirty="0">
                          <a:solidFill>
                            <a:schemeClr val="accent1"/>
                          </a:solidFill>
                          <a:latin typeface="Arial Nova Cond" panose="020B0506020202020204" pitchFamily="34" charset="0"/>
                        </a:rPr>
                        <a:t>causes</a:t>
                      </a:r>
                      <a:r>
                        <a:rPr lang="en-US" sz="550" b="0" dirty="0">
                          <a:latin typeface="Arial Nova Cond" panose="020B0506020202020204" pitchFamily="34" charset="0"/>
                        </a:rPr>
                        <a:t>: 1. Temp. at tool – chip interface, 2. Chemical affinity between tool &amp; w/p material – diffusion mechanism (Using coated cutting tools e.g. cutting tools coated with </a:t>
                      </a:r>
                      <a:r>
                        <a:rPr lang="en-US" sz="550" b="0" dirty="0" err="1">
                          <a:latin typeface="Arial Nova Cond" panose="020B0506020202020204" pitchFamily="34" charset="0"/>
                        </a:rPr>
                        <a:t>TiC</a:t>
                      </a:r>
                      <a:r>
                        <a:rPr lang="en-US" sz="550" b="0" dirty="0">
                          <a:latin typeface="Arial Nova Cond" panose="020B0506020202020204" pitchFamily="34" charset="0"/>
                        </a:rPr>
                        <a:t> &amp; </a:t>
                      </a:r>
                      <a:r>
                        <a:rPr lang="en-US" sz="550" b="0" dirty="0" err="1">
                          <a:latin typeface="Arial Nova Cond" panose="020B0506020202020204" pitchFamily="34" charset="0"/>
                        </a:rPr>
                        <a:t>TiN</a:t>
                      </a:r>
                      <a:r>
                        <a:rPr lang="en-US" sz="550" b="0" dirty="0">
                          <a:latin typeface="Arial Nova Cond" panose="020B0506020202020204" pitchFamily="34" charset="0"/>
                        </a:rPr>
                        <a:t>, slow down diffusion, thereby reducing cater wear) </a:t>
                      </a:r>
                    </a:p>
                    <a:p>
                      <a:r>
                        <a:rPr lang="en-US" sz="550" b="0" u="none" baseline="0" dirty="0">
                          <a:solidFill>
                            <a:srgbClr val="C00000"/>
                          </a:solidFill>
                          <a:latin typeface="Arial Nova Cond" panose="020B0506020202020204" pitchFamily="34" charset="0"/>
                        </a:rPr>
                        <a:t>When to </a:t>
                      </a:r>
                      <a:r>
                        <a:rPr lang="en-US" sz="550" b="0" dirty="0">
                          <a:solidFill>
                            <a:srgbClr val="C00000"/>
                          </a:solidFill>
                          <a:latin typeface="Arial Nova Cond" panose="020B0506020202020204" pitchFamily="34" charset="0"/>
                        </a:rPr>
                        <a:t>re-sharpen or replace cutting tool? </a:t>
                      </a:r>
                      <a:r>
                        <a:rPr lang="en-US" sz="550" b="0" dirty="0">
                          <a:latin typeface="Arial Nova Cond" panose="020B0506020202020204" pitchFamily="34" charset="0"/>
                        </a:rPr>
                        <a:t>– 1. </a:t>
                      </a:r>
                      <a:r>
                        <a:rPr lang="en-SG" sz="550" b="0" dirty="0">
                          <a:solidFill>
                            <a:schemeClr val="accent1"/>
                          </a:solidFill>
                          <a:latin typeface="Arial Nova Cond" panose="020B0506020202020204" pitchFamily="34" charset="0"/>
                        </a:rPr>
                        <a:t>Tool wear </a:t>
                      </a:r>
                      <a:r>
                        <a:rPr lang="en-SG" sz="550" b="0" dirty="0">
                          <a:latin typeface="Arial Nova Cond" panose="020B0506020202020204" pitchFamily="34" charset="0"/>
                        </a:rPr>
                        <a:t>(</a:t>
                      </a:r>
                      <a:r>
                        <a:rPr lang="en-US" sz="550" b="0" dirty="0">
                          <a:latin typeface="Arial Nova Cond" panose="020B0506020202020204" pitchFamily="34" charset="0"/>
                        </a:rPr>
                        <a:t>e.g. you can set the maximum flank wear land width VB as 0.4 mm</a:t>
                      </a:r>
                      <a:r>
                        <a:rPr lang="en-SG" sz="550" b="0" dirty="0">
                          <a:latin typeface="Arial Nova Cond" panose="020B0506020202020204" pitchFamily="34" charset="0"/>
                        </a:rPr>
                        <a:t>), </a:t>
                      </a:r>
                      <a:r>
                        <a:rPr lang="en-US" sz="550" b="0" dirty="0">
                          <a:latin typeface="Arial Nova Cond" panose="020B0506020202020204" pitchFamily="34" charset="0"/>
                        </a:rPr>
                        <a:t>2. </a:t>
                      </a:r>
                      <a:r>
                        <a:rPr lang="en-US" sz="550" b="0" dirty="0">
                          <a:solidFill>
                            <a:schemeClr val="accent1"/>
                          </a:solidFill>
                          <a:latin typeface="Arial Nova Cond" panose="020B0506020202020204" pitchFamily="34" charset="0"/>
                        </a:rPr>
                        <a:t>Workpiece surface finish becomes worse</a:t>
                      </a:r>
                      <a:r>
                        <a:rPr lang="en-US" sz="550" b="0" dirty="0">
                          <a:latin typeface="Arial Nova Cond" panose="020B0506020202020204" pitchFamily="34" charset="0"/>
                        </a:rPr>
                        <a:t>, 3. </a:t>
                      </a:r>
                      <a:r>
                        <a:rPr lang="en-US" sz="550" b="0" dirty="0">
                          <a:solidFill>
                            <a:schemeClr val="accent1"/>
                          </a:solidFill>
                          <a:latin typeface="Arial Nova Cond" panose="020B0506020202020204" pitchFamily="34" charset="0"/>
                        </a:rPr>
                        <a:t>Cutting forces ↑ significantly</a:t>
                      </a:r>
                      <a:r>
                        <a:rPr lang="en-US" sz="550" b="0" dirty="0">
                          <a:latin typeface="Arial Nova Cond" panose="020B0506020202020204" pitchFamily="34" charset="0"/>
                        </a:rPr>
                        <a:t>, 4. </a:t>
                      </a:r>
                      <a:r>
                        <a:rPr lang="en-US" sz="550" b="0" dirty="0">
                          <a:solidFill>
                            <a:schemeClr val="accent1"/>
                          </a:solidFill>
                          <a:latin typeface="Arial Nova Cond" panose="020B0506020202020204" pitchFamily="34" charset="0"/>
                        </a:rPr>
                        <a:t>Temperature ↑ significantly</a:t>
                      </a:r>
                      <a:endParaRPr lang="en-SG" sz="550" b="0" u="none" baseline="0" dirty="0">
                        <a:solidFill>
                          <a:schemeClr val="accent1"/>
                        </a:solidFill>
                        <a:latin typeface="Arial Nova Cond" panose="020B0506020202020204" pitchFamily="34" charset="0"/>
                      </a:endParaRPr>
                    </a:p>
                    <a:p>
                      <a:r>
                        <a:rPr lang="en-US" sz="550" b="0" dirty="0">
                          <a:solidFill>
                            <a:srgbClr val="C00000"/>
                          </a:solidFill>
                          <a:latin typeface="Arial Nova Cond" panose="020B0506020202020204" pitchFamily="34" charset="0"/>
                        </a:rPr>
                        <a:t>Taylor’s tool life equation - </a:t>
                      </a:r>
                      <a:r>
                        <a:rPr lang="en-US" sz="550" b="0" dirty="0" err="1">
                          <a:latin typeface="Arial Nova Cond" panose="020B0506020202020204" pitchFamily="34" charset="0"/>
                        </a:rPr>
                        <a:t>VT</a:t>
                      </a:r>
                      <a:r>
                        <a:rPr lang="en-US" sz="550" b="0" baseline="30000" dirty="0" err="1">
                          <a:latin typeface="Arial Nova Cond" panose="020B0506020202020204" pitchFamily="34" charset="0"/>
                        </a:rPr>
                        <a:t>n</a:t>
                      </a:r>
                      <a:r>
                        <a:rPr lang="en-US" sz="550" b="0" dirty="0">
                          <a:latin typeface="Arial Nova Cond" panose="020B0506020202020204" pitchFamily="34" charset="0"/>
                        </a:rPr>
                        <a:t> = C; V = cutting speed (m/min); T = tool life (min); n = exponent (&lt;1); C = constant; </a:t>
                      </a:r>
                      <a:r>
                        <a:rPr lang="en-US" sz="550" b="0" u="sng" dirty="0">
                          <a:latin typeface="Arial Nova Cond" panose="020B0506020202020204" pitchFamily="34" charset="0"/>
                        </a:rPr>
                        <a:t>Note: Each combination of w/p and tool material, and cutting condition has its own n and C values</a:t>
                      </a:r>
                    </a:p>
                    <a:p>
                      <a:r>
                        <a:rPr lang="en-US" sz="550" b="0" u="none" baseline="0" dirty="0">
                          <a:solidFill>
                            <a:srgbClr val="C00000"/>
                          </a:solidFill>
                          <a:latin typeface="Arial Nova Cond" panose="020B0506020202020204" pitchFamily="34" charset="0"/>
                        </a:rPr>
                        <a:t>Tool life curve </a:t>
                      </a:r>
                      <a:r>
                        <a:rPr lang="en-US" sz="550" b="0" u="none" baseline="0" dirty="0">
                          <a:latin typeface="Arial Nova Cond" panose="020B0506020202020204" pitchFamily="34" charset="0"/>
                        </a:rPr>
                        <a:t>- </a:t>
                      </a:r>
                      <a:r>
                        <a:rPr lang="en-US" sz="550" b="0" i="1" u="none" dirty="0" err="1">
                          <a:latin typeface="Arial Nova Cond" panose="020B0506020202020204" pitchFamily="34" charset="0"/>
                        </a:rPr>
                        <a:t>VT</a:t>
                      </a:r>
                      <a:r>
                        <a:rPr lang="en-US" sz="550" b="0" i="1" u="none" baseline="30000" dirty="0" err="1">
                          <a:latin typeface="Arial Nova Cond" panose="020B0506020202020204" pitchFamily="34" charset="0"/>
                        </a:rPr>
                        <a:t>n</a:t>
                      </a:r>
                      <a:r>
                        <a:rPr lang="en-US" sz="550" b="0" i="1" u="none" dirty="0">
                          <a:latin typeface="Arial Nova Cond" panose="020B0506020202020204" pitchFamily="34" charset="0"/>
                        </a:rPr>
                        <a:t> = C; log V + n log T = log C; log V = -n log T + log C;</a:t>
                      </a:r>
                      <a:r>
                        <a:rPr lang="en-US" sz="550" b="0" u="none" dirty="0">
                          <a:latin typeface="Arial Nova Cond" panose="020B0506020202020204" pitchFamily="34" charset="0"/>
                        </a:rPr>
                        <a:t> </a:t>
                      </a:r>
                      <a:r>
                        <a:rPr lang="en-US" sz="550" b="0" i="1" u="none" dirty="0">
                          <a:latin typeface="Arial Nova Cond" panose="020B0506020202020204" pitchFamily="34" charset="0"/>
                        </a:rPr>
                        <a:t>n</a:t>
                      </a:r>
                      <a:r>
                        <a:rPr lang="en-US" sz="550" b="0" u="none" dirty="0">
                          <a:latin typeface="Arial Nova Cond" panose="020B0506020202020204" pitchFamily="34" charset="0"/>
                        </a:rPr>
                        <a:t> is slope (gradient) &amp; </a:t>
                      </a:r>
                      <a:r>
                        <a:rPr lang="en-US" sz="550" b="0" i="1" u="none" dirty="0">
                          <a:latin typeface="Arial Nova Cond" panose="020B0506020202020204" pitchFamily="34" charset="0"/>
                        </a:rPr>
                        <a:t>C</a:t>
                      </a:r>
                      <a:r>
                        <a:rPr lang="en-US" sz="550" b="0" u="none" dirty="0">
                          <a:latin typeface="Arial Nova Cond" panose="020B0506020202020204" pitchFamily="34" charset="0"/>
                        </a:rPr>
                        <a:t> is intercept</a:t>
                      </a:r>
                    </a:p>
                    <a:p>
                      <a:r>
                        <a:rPr lang="en-US" sz="550" b="0" dirty="0">
                          <a:solidFill>
                            <a:srgbClr val="C00000"/>
                          </a:solidFill>
                          <a:latin typeface="Arial Nova Cond" panose="020B0506020202020204" pitchFamily="34" charset="0"/>
                        </a:rPr>
                        <a:t>Extended Taylor’s tool life equation</a:t>
                      </a:r>
                      <a:r>
                        <a:rPr lang="en-US" sz="550" b="0" dirty="0">
                          <a:latin typeface="Arial Nova Cond" panose="020B0506020202020204" pitchFamily="34" charset="0"/>
                        </a:rPr>
                        <a:t>: </a:t>
                      </a:r>
                      <a:r>
                        <a:rPr lang="en-US" sz="550" b="0" dirty="0">
                          <a:solidFill>
                            <a:schemeClr val="accent1"/>
                          </a:solidFill>
                          <a:latin typeface="Arial Nova Cond" panose="020B0506020202020204" pitchFamily="34" charset="0"/>
                        </a:rPr>
                        <a:t>V T</a:t>
                      </a:r>
                      <a:r>
                        <a:rPr lang="en-US" sz="550" b="0" baseline="30000" dirty="0">
                          <a:solidFill>
                            <a:schemeClr val="accent1"/>
                          </a:solidFill>
                          <a:latin typeface="Arial Nova Cond" panose="020B0506020202020204" pitchFamily="34" charset="0"/>
                        </a:rPr>
                        <a:t>n </a:t>
                      </a:r>
                      <a:r>
                        <a:rPr lang="en-US" sz="550" b="0" dirty="0">
                          <a:solidFill>
                            <a:schemeClr val="accent1"/>
                          </a:solidFill>
                          <a:latin typeface="Arial Nova Cond" panose="020B0506020202020204" pitchFamily="34" charset="0"/>
                        </a:rPr>
                        <a:t>d</a:t>
                      </a:r>
                      <a:r>
                        <a:rPr lang="en-US" sz="550" b="0" baseline="30000" dirty="0">
                          <a:solidFill>
                            <a:schemeClr val="accent1"/>
                          </a:solidFill>
                          <a:latin typeface="Arial Nova Cond" panose="020B0506020202020204" pitchFamily="34" charset="0"/>
                        </a:rPr>
                        <a:t>x </a:t>
                      </a:r>
                      <a:r>
                        <a:rPr lang="en-US" sz="550" b="0" dirty="0" err="1">
                          <a:solidFill>
                            <a:schemeClr val="accent1"/>
                          </a:solidFill>
                          <a:latin typeface="Arial Nova Cond" panose="020B0506020202020204" pitchFamily="34" charset="0"/>
                        </a:rPr>
                        <a:t>f</a:t>
                      </a:r>
                      <a:r>
                        <a:rPr lang="en-US" sz="550" b="0" baseline="30000" dirty="0" err="1">
                          <a:solidFill>
                            <a:schemeClr val="accent1"/>
                          </a:solidFill>
                          <a:latin typeface="Arial Nova Cond" panose="020B0506020202020204" pitchFamily="34" charset="0"/>
                        </a:rPr>
                        <a:t>y</a:t>
                      </a:r>
                      <a:r>
                        <a:rPr lang="en-US" sz="550" b="0" dirty="0">
                          <a:solidFill>
                            <a:schemeClr val="accent1"/>
                          </a:solidFill>
                          <a:latin typeface="Arial Nova Cond" panose="020B0506020202020204" pitchFamily="34" charset="0"/>
                        </a:rPr>
                        <a:t> = C</a:t>
                      </a:r>
                    </a:p>
                    <a:p>
                      <a:r>
                        <a:rPr lang="en-US" sz="550" b="0" u="none" baseline="0" dirty="0">
                          <a:latin typeface="Arial Nova Cond" panose="020B0506020202020204" pitchFamily="34" charset="0"/>
                        </a:rPr>
                        <a:t>V = most significant variable; d = depth of cut (mm);</a:t>
                      </a:r>
                    </a:p>
                    <a:p>
                      <a:r>
                        <a:rPr lang="en-US" sz="550" b="0" u="none" baseline="0" dirty="0">
                          <a:latin typeface="Arial Nova Cond" panose="020B0506020202020204" pitchFamily="34" charset="0"/>
                        </a:rPr>
                        <a:t>f = feed (mm/rev); x &amp; y determined experimentally</a:t>
                      </a:r>
                      <a:endParaRPr lang="en-SG" sz="550" b="0" u="none" baseline="0" dirty="0">
                        <a:latin typeface="Arial Nova Cond" panose="020B0506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550" b="0" dirty="0">
                          <a:solidFill>
                            <a:srgbClr val="C00000"/>
                          </a:solidFill>
                          <a:latin typeface="Arial Nova Cond" panose="020B0506020202020204" pitchFamily="34" charset="0"/>
                        </a:rPr>
                        <a:t>Chips</a:t>
                      </a:r>
                      <a:r>
                        <a:rPr lang="en-SG" sz="550" b="0" dirty="0">
                          <a:latin typeface="Arial Nova Cond" panose="020B0506020202020204" pitchFamily="34" charset="0"/>
                        </a:rPr>
                        <a:t> - </a:t>
                      </a:r>
                      <a:r>
                        <a:rPr lang="en-US" sz="550" b="0" dirty="0">
                          <a:solidFill>
                            <a:schemeClr val="accent1"/>
                          </a:solidFill>
                          <a:latin typeface="Arial Nova Cond" panose="020B0506020202020204" pitchFamily="34" charset="0"/>
                        </a:rPr>
                        <a:t>Chips have significant influence on: </a:t>
                      </a:r>
                      <a:r>
                        <a:rPr lang="en-US" sz="550" b="0" dirty="0">
                          <a:latin typeface="Arial Nova Cond" panose="020B0506020202020204" pitchFamily="34" charset="0"/>
                        </a:rPr>
                        <a:t>1. Surface finish of workpiece </a:t>
                      </a:r>
                    </a:p>
                    <a:p>
                      <a:r>
                        <a:rPr lang="en-US" sz="550" b="0" dirty="0">
                          <a:latin typeface="Arial Nova Cond" panose="020B0506020202020204" pitchFamily="34" charset="0"/>
                        </a:rPr>
                        <a:t>2. Cutting operations (e.g. tool life, vibration, chattering); </a:t>
                      </a:r>
                      <a:r>
                        <a:rPr lang="en-US" sz="550" b="0" dirty="0">
                          <a:solidFill>
                            <a:schemeClr val="accent1"/>
                          </a:solidFill>
                          <a:latin typeface="Arial Nova Cond" panose="020B0506020202020204" pitchFamily="34" charset="0"/>
                        </a:rPr>
                        <a:t>4 types of chips: </a:t>
                      </a:r>
                      <a:r>
                        <a:rPr lang="en-US" sz="550" b="0" dirty="0">
                          <a:latin typeface="Arial Nova Cond" panose="020B0506020202020204" pitchFamily="34" charset="0"/>
                        </a:rPr>
                        <a:t>Continuous, Discontinuous, Built-up edge, serrated &amp; segmented </a:t>
                      </a:r>
                    </a:p>
                    <a:p>
                      <a:r>
                        <a:rPr lang="en-US" sz="550" b="0" dirty="0">
                          <a:solidFill>
                            <a:schemeClr val="accent1"/>
                          </a:solidFill>
                          <a:latin typeface="Arial Nova Cond" panose="020B0506020202020204" pitchFamily="34" charset="0"/>
                        </a:rPr>
                        <a:t>Continuous chips </a:t>
                      </a:r>
                      <a:r>
                        <a:rPr lang="en-US" sz="550" b="0" dirty="0">
                          <a:latin typeface="Arial Nova Cond" panose="020B0506020202020204" pitchFamily="34" charset="0"/>
                        </a:rPr>
                        <a:t>- 1. Usually formed with ductile materials at high cutting speed; 2. Generally gives good surface finish; 3. Tend to entangle around toolholder, work holding device &amp; w/p – operation has to stop to clear chips</a:t>
                      </a:r>
                    </a:p>
                    <a:p>
                      <a:r>
                        <a:rPr lang="en-US" sz="550" b="0" dirty="0">
                          <a:solidFill>
                            <a:schemeClr val="accent1"/>
                          </a:solidFill>
                          <a:latin typeface="Arial Nova Cond" panose="020B0506020202020204" pitchFamily="34" charset="0"/>
                        </a:rPr>
                        <a:t>Remedy for continuous chips </a:t>
                      </a:r>
                      <a:r>
                        <a:rPr lang="en-US" sz="550" b="0" dirty="0">
                          <a:latin typeface="Arial Nova Cond" panose="020B0506020202020204" pitchFamily="34" charset="0"/>
                        </a:rPr>
                        <a:t>- 1. Change machining parameters </a:t>
                      </a:r>
                      <a:r>
                        <a:rPr lang="en-US" sz="550" b="0" dirty="0" err="1">
                          <a:latin typeface="Arial Nova Cond" panose="020B0506020202020204" pitchFamily="34" charset="0"/>
                        </a:rPr>
                        <a:t>e.g</a:t>
                      </a:r>
                      <a:r>
                        <a:rPr lang="en-US" sz="550" b="0" dirty="0">
                          <a:latin typeface="Arial Nova Cond" panose="020B0506020202020204" pitchFamily="34" charset="0"/>
                        </a:rPr>
                        <a:t> cutting speed, feed 2. Use chip breaker to decrease radius of chip, chip bents &amp; breaks</a:t>
                      </a:r>
                    </a:p>
                    <a:p>
                      <a:r>
                        <a:rPr lang="en-US" sz="550" b="0" dirty="0">
                          <a:solidFill>
                            <a:schemeClr val="accent1"/>
                          </a:solidFill>
                          <a:latin typeface="Arial Nova Cond" panose="020B0506020202020204" pitchFamily="34" charset="0"/>
                        </a:rPr>
                        <a:t>Discontinuous chips </a:t>
                      </a:r>
                      <a:r>
                        <a:rPr lang="en-US" sz="550" b="0" dirty="0">
                          <a:latin typeface="Arial Nova Cond" panose="020B0506020202020204" pitchFamily="34" charset="0"/>
                        </a:rPr>
                        <a:t>- Normally occur under following conditions: 1. brittle materials – they cannot withstand high shear strains; 2. materials containing hard inclusions/impurities; </a:t>
                      </a:r>
                      <a:r>
                        <a:rPr lang="en-US" sz="550" b="0" u="sng" dirty="0">
                          <a:latin typeface="Arial Nova Cond" panose="020B0506020202020204" pitchFamily="34" charset="0"/>
                        </a:rPr>
                        <a:t>Cutting forces vary during cutting</a:t>
                      </a:r>
                    </a:p>
                    <a:p>
                      <a:r>
                        <a:rPr lang="en-US" sz="550" b="0" u="none" dirty="0">
                          <a:solidFill>
                            <a:srgbClr val="C00000"/>
                          </a:solidFill>
                          <a:latin typeface="Arial Nova Cond" panose="020B0506020202020204" pitchFamily="34" charset="0"/>
                        </a:rPr>
                        <a:t>Built-up edge (BUE) </a:t>
                      </a:r>
                      <a:r>
                        <a:rPr lang="en-US" sz="550" b="0" u="none" dirty="0">
                          <a:latin typeface="Arial Nova Cond" panose="020B0506020202020204" pitchFamily="34" charset="0"/>
                        </a:rPr>
                        <a:t>– 1. A </a:t>
                      </a:r>
                      <a:r>
                        <a:rPr lang="en-US" sz="550" b="0" dirty="0">
                          <a:latin typeface="Arial Nova Cond" panose="020B0506020202020204" pitchFamily="34" charset="0"/>
                        </a:rPr>
                        <a:t>BUE consists of layers of w/p material deposited gradually on tool. BUE </a:t>
                      </a:r>
                      <a:r>
                        <a:rPr lang="en-US" sz="550" b="0" dirty="0">
                          <a:solidFill>
                            <a:schemeClr val="tx1"/>
                          </a:solidFill>
                          <a:latin typeface="Arial Nova Cond" panose="020B0506020202020204" pitchFamily="34" charset="0"/>
                        </a:rPr>
                        <a:t>↑</a:t>
                      </a:r>
                      <a:r>
                        <a:rPr lang="en-US" sz="550" b="0" dirty="0">
                          <a:latin typeface="Arial Nova Cond" panose="020B0506020202020204" pitchFamily="34" charset="0"/>
                        </a:rPr>
                        <a:t>, becomes unstable &amp; breaks up eventually; 2. Part of BUE material is carried away by chip &amp; rest deposited randomly on w/p surface, giving poorer surface finish (rougher); 3. BUE changes geometry of cutting edge and makes it dull e.g. tool tip profile. This gives poorer surface finish (surface becomes rougher).</a:t>
                      </a:r>
                    </a:p>
                    <a:p>
                      <a:r>
                        <a:rPr lang="en-SG" sz="550" b="0" dirty="0">
                          <a:solidFill>
                            <a:srgbClr val="C00000"/>
                          </a:solidFill>
                          <a:latin typeface="Arial Nova Cond" panose="020B0506020202020204" pitchFamily="34" charset="0"/>
                        </a:rPr>
                        <a:t>Serrated (segmented chips) </a:t>
                      </a:r>
                      <a:r>
                        <a:rPr lang="en-SG" sz="550" b="0" dirty="0">
                          <a:latin typeface="Arial Nova Cond" panose="020B0506020202020204" pitchFamily="34" charset="0"/>
                        </a:rPr>
                        <a:t>- </a:t>
                      </a:r>
                      <a:r>
                        <a:rPr lang="en-US" sz="550" b="0" dirty="0">
                          <a:latin typeface="Arial Nova Cond" panose="020B0506020202020204" pitchFamily="34" charset="0"/>
                        </a:rPr>
                        <a:t>Semi-continuous chips with large zone of low shear strain &amp; small zone of high shear strain (saw tooth like appearance); Found in metals with low thermal conductivity &amp; strength that decreases sharply with temperature e.g. titanium</a:t>
                      </a:r>
                    </a:p>
                    <a:p>
                      <a:r>
                        <a:rPr lang="en-US" sz="550" b="0" u="none" dirty="0">
                          <a:solidFill>
                            <a:srgbClr val="C00000"/>
                          </a:solidFill>
                          <a:latin typeface="Arial Nova Cond" panose="020B0506020202020204" pitchFamily="34" charset="0"/>
                        </a:rPr>
                        <a:t>Surface finish </a:t>
                      </a:r>
                      <a:r>
                        <a:rPr lang="en-US" sz="550" b="0" u="none" dirty="0">
                          <a:latin typeface="Arial Nova Cond" panose="020B0506020202020204" pitchFamily="34" charset="0"/>
                        </a:rPr>
                        <a:t>- </a:t>
                      </a:r>
                      <a:r>
                        <a:rPr lang="en-SG" sz="550" b="0" u="none" dirty="0">
                          <a:latin typeface="Arial Nova Cond" panose="020B0506020202020204" pitchFamily="34" charset="0"/>
                        </a:rPr>
                        <a:t>Surface roughness </a:t>
                      </a:r>
                    </a:p>
                    <a:p>
                      <a:r>
                        <a:rPr lang="en-SG" sz="550" b="0" u="none" dirty="0">
                          <a:latin typeface="Arial Nova Cond" panose="020B0506020202020204" pitchFamily="34" charset="0"/>
                        </a:rPr>
                        <a:t>Parameters; R</a:t>
                      </a:r>
                      <a:r>
                        <a:rPr lang="en-SG" sz="550" b="0" u="none" baseline="-25000" dirty="0">
                          <a:latin typeface="Arial Nova Cond" panose="020B0506020202020204" pitchFamily="34" charset="0"/>
                        </a:rPr>
                        <a:t>a</a:t>
                      </a:r>
                      <a:r>
                        <a:rPr lang="en-SG" sz="550" b="0" u="none" dirty="0">
                          <a:latin typeface="Arial Nova Cond" panose="020B0506020202020204" pitchFamily="34" charset="0"/>
                        </a:rPr>
                        <a:t> = (a + b + c …)/No. of readings</a:t>
                      </a:r>
                    </a:p>
                    <a:p>
                      <a:r>
                        <a:rPr lang="en-SG" sz="550" b="0" u="none" dirty="0">
                          <a:latin typeface="Arial Nova Cond" panose="020B0506020202020204" pitchFamily="34" charset="0"/>
                        </a:rPr>
                        <a:t>R</a:t>
                      </a:r>
                      <a:r>
                        <a:rPr lang="en-SG" sz="550" b="0" u="none" baseline="-25000" dirty="0">
                          <a:latin typeface="Arial Nova Cond" panose="020B0506020202020204" pitchFamily="34" charset="0"/>
                        </a:rPr>
                        <a:t>t</a:t>
                      </a:r>
                      <a:r>
                        <a:rPr lang="en-SG" sz="550" b="0" u="none" dirty="0">
                          <a:latin typeface="Arial Nova Cond" panose="020B0506020202020204" pitchFamily="34" charset="0"/>
                        </a:rPr>
                        <a:t> = </a:t>
                      </a:r>
                      <a:r>
                        <a:rPr lang="en-US" sz="550" b="0" u="none" dirty="0">
                          <a:latin typeface="Arial Nova Cond" panose="020B0506020202020204" pitchFamily="34" charset="0"/>
                        </a:rPr>
                        <a:t>distance between highest peak and lowest valley</a:t>
                      </a:r>
                    </a:p>
                    <a:p>
                      <a:r>
                        <a:rPr lang="en-SG" sz="550" b="0" dirty="0">
                          <a:solidFill>
                            <a:srgbClr val="C00000"/>
                          </a:solidFill>
                          <a:latin typeface="Arial Nova Cond" panose="020B0506020202020204" pitchFamily="34" charset="0"/>
                        </a:rPr>
                        <a:t>Factors affecting surface finish </a:t>
                      </a:r>
                      <a:r>
                        <a:rPr lang="en-SG" sz="550" b="0" dirty="0">
                          <a:latin typeface="Arial Nova Cond" panose="020B0506020202020204" pitchFamily="34" charset="0"/>
                        </a:rPr>
                        <a:t>– 1. </a:t>
                      </a:r>
                      <a:r>
                        <a:rPr lang="en-US" sz="550" b="0" dirty="0">
                          <a:solidFill>
                            <a:schemeClr val="accent1"/>
                          </a:solidFill>
                          <a:latin typeface="Arial Nova Cond" panose="020B0506020202020204" pitchFamily="34" charset="0"/>
                        </a:rPr>
                        <a:t>BUE (Built-up edge) </a:t>
                      </a:r>
                      <a:r>
                        <a:rPr lang="en-US" sz="550" b="0" dirty="0">
                          <a:latin typeface="Arial Nova Cond" panose="020B0506020202020204" pitchFamily="34" charset="0"/>
                        </a:rPr>
                        <a:t>[affects tool-tip profile (greatest influence on surface finish); Ceramic &amp; diamond tools have lower </a:t>
                      </a:r>
                      <a:r>
                        <a:rPr lang="en-US" sz="550" b="0" dirty="0">
                          <a:solidFill>
                            <a:schemeClr val="accent1"/>
                          </a:solidFill>
                          <a:latin typeface="Arial Nova Cond" panose="020B0506020202020204" pitchFamily="34" charset="0"/>
                        </a:rPr>
                        <a:t>tendency to form BUE - gives better surface finish than other tool materials]; </a:t>
                      </a:r>
                    </a:p>
                    <a:p>
                      <a:r>
                        <a:rPr lang="en-US" sz="550" b="0" dirty="0">
                          <a:solidFill>
                            <a:schemeClr val="tx1"/>
                          </a:solidFill>
                          <a:latin typeface="Arial Nova Cond" panose="020B0506020202020204" pitchFamily="34" charset="0"/>
                        </a:rPr>
                        <a:t>2. </a:t>
                      </a:r>
                      <a:r>
                        <a:rPr lang="en-US" sz="550" b="0" dirty="0">
                          <a:solidFill>
                            <a:schemeClr val="accent1"/>
                          </a:solidFill>
                          <a:latin typeface="Arial Nova Cond" panose="020B0506020202020204" pitchFamily="34" charset="0"/>
                        </a:rPr>
                        <a:t>Feed marks left by cutting operations </a:t>
                      </a:r>
                    </a:p>
                    <a:p>
                      <a:r>
                        <a:rPr lang="en-US" sz="550" b="0" dirty="0">
                          <a:latin typeface="Arial Nova Cond" panose="020B0506020202020204" pitchFamily="34" charset="0"/>
                        </a:rPr>
                        <a:t>3. </a:t>
                      </a:r>
                      <a:r>
                        <a:rPr lang="en-US" sz="550" b="0" dirty="0">
                          <a:solidFill>
                            <a:schemeClr val="accent1"/>
                          </a:solidFill>
                          <a:latin typeface="Arial Nova Cond" panose="020B0506020202020204" pitchFamily="34" charset="0"/>
                        </a:rPr>
                        <a:t>Vibration</a:t>
                      </a:r>
                      <a:r>
                        <a:rPr lang="en-US" sz="550" b="0" dirty="0">
                          <a:latin typeface="Arial Nova Cond" panose="020B0506020202020204" pitchFamily="34" charset="0"/>
                        </a:rPr>
                        <a:t> - </a:t>
                      </a:r>
                      <a:r>
                        <a:rPr lang="en-US" sz="550" b="0" dirty="0"/>
                        <a:t>If a tool vibrates during cutting, </a:t>
                      </a:r>
                    </a:p>
                    <a:p>
                      <a:r>
                        <a:rPr lang="en-US" sz="550" b="0" dirty="0"/>
                        <a:t>it will give poor surface finish; 2 basic type of </a:t>
                      </a:r>
                    </a:p>
                    <a:p>
                      <a:r>
                        <a:rPr lang="en-US" sz="550" b="0" dirty="0"/>
                        <a:t>vibration in machining: (a) forced vibration </a:t>
                      </a:r>
                    </a:p>
                    <a:p>
                      <a:r>
                        <a:rPr lang="en-US" sz="550" b="0" dirty="0"/>
                        <a:t>(b) self-excited vibration (commonly called </a:t>
                      </a:r>
                    </a:p>
                    <a:p>
                      <a:r>
                        <a:rPr lang="en-US" sz="550" b="0" dirty="0"/>
                        <a:t>chattering). Cause of forced vibration - periodic </a:t>
                      </a:r>
                    </a:p>
                    <a:p>
                      <a:r>
                        <a:rPr lang="en-US" sz="550" b="0" dirty="0"/>
                        <a:t>applied force present in the machine tool, such as from </a:t>
                      </a:r>
                    </a:p>
                    <a:p>
                      <a:r>
                        <a:rPr lang="en-US" sz="550" b="0" dirty="0"/>
                        <a:t>gear drives, motor and pumps.</a:t>
                      </a:r>
                    </a:p>
                    <a:p>
                      <a:r>
                        <a:rPr lang="en-US" sz="550" b="0" dirty="0">
                          <a:solidFill>
                            <a:schemeClr val="accent1"/>
                          </a:solidFill>
                          <a:latin typeface="Arial Nova Cond" panose="020B0506020202020204" pitchFamily="34" charset="0"/>
                        </a:rPr>
                        <a:t>Cause of chattering (self-excited vibration) </a:t>
                      </a:r>
                      <a:r>
                        <a:rPr lang="en-US" sz="550" b="0" dirty="0">
                          <a:latin typeface="Arial Nova Cond" panose="020B0506020202020204" pitchFamily="34" charset="0"/>
                        </a:rPr>
                        <a:t>- interaction of the</a:t>
                      </a:r>
                    </a:p>
                    <a:p>
                      <a:r>
                        <a:rPr lang="en-US" sz="550" b="0" dirty="0">
                          <a:latin typeface="Arial Nova Cond" panose="020B0506020202020204" pitchFamily="34" charset="0"/>
                        </a:rPr>
                        <a:t>cutting process &amp; the structure of the machine tool. Typically </a:t>
                      </a:r>
                    </a:p>
                    <a:p>
                      <a:r>
                        <a:rPr lang="en-US" sz="550" b="0" dirty="0">
                          <a:latin typeface="Arial Nova Cond" panose="020B0506020202020204" pitchFamily="34" charset="0"/>
                        </a:rPr>
                        <a:t>begins with a disturbance in the cutting zone: for example, </a:t>
                      </a:r>
                    </a:p>
                    <a:p>
                      <a:r>
                        <a:rPr lang="en-US" sz="550" b="0" dirty="0">
                          <a:latin typeface="Arial Nova Cond" panose="020B0506020202020204" pitchFamily="34" charset="0"/>
                        </a:rPr>
                        <a:t>types of chips produced, variations in frictional conditions at </a:t>
                      </a:r>
                    </a:p>
                    <a:p>
                      <a:r>
                        <a:rPr lang="en-US" sz="550" b="0" dirty="0">
                          <a:latin typeface="Arial Nova Cond" panose="020B0506020202020204" pitchFamily="34" charset="0"/>
                        </a:rPr>
                        <a:t>tool-chip interface; </a:t>
                      </a:r>
                      <a:r>
                        <a:rPr lang="en-US" sz="550" b="0" dirty="0">
                          <a:solidFill>
                            <a:schemeClr val="accent1"/>
                          </a:solidFill>
                          <a:latin typeface="Arial Nova Cond" panose="020B0506020202020204" pitchFamily="34" charset="0"/>
                        </a:rPr>
                        <a:t>Excessive chattering </a:t>
                      </a:r>
                      <a:r>
                        <a:rPr lang="en-US" sz="550" b="0" dirty="0">
                          <a:latin typeface="Arial Nova Cond" panose="020B0506020202020204" pitchFamily="34" charset="0"/>
                        </a:rPr>
                        <a:t>– cause chipping &amp; premature failure of brittle cutting tools (e.g. ceramics &amp; diamond).</a:t>
                      </a:r>
                    </a:p>
                    <a:p>
                      <a:r>
                        <a:rPr lang="en-US" sz="550" b="0" u="none" dirty="0">
                          <a:solidFill>
                            <a:srgbClr val="C00000"/>
                          </a:solidFill>
                          <a:latin typeface="Arial Nova Cond" panose="020B0506020202020204" pitchFamily="34" charset="0"/>
                        </a:rPr>
                        <a:t>Cutting Tool – Rake </a:t>
                      </a:r>
                      <a:r>
                        <a:rPr lang="en-SG" sz="550" b="1" i="0" kern="1200" dirty="0">
                          <a:solidFill>
                            <a:srgbClr val="C00000"/>
                          </a:solidFill>
                          <a:effectLst/>
                          <a:latin typeface="Arial Nova Cond" panose="020B0506020202020204" pitchFamily="34" charset="0"/>
                          <a:ea typeface="+mn-ea"/>
                          <a:cs typeface="+mn-cs"/>
                        </a:rPr>
                        <a:t>∠</a:t>
                      </a:r>
                      <a:r>
                        <a:rPr lang="en-US" sz="550" b="0" u="none" dirty="0">
                          <a:latin typeface="Arial Nova Cond" panose="020B0506020202020204" pitchFamily="34" charset="0"/>
                        </a:rPr>
                        <a:t>; </a:t>
                      </a:r>
                      <a:r>
                        <a:rPr lang="en-US" sz="550" b="0" u="none" dirty="0">
                          <a:solidFill>
                            <a:schemeClr val="accent1"/>
                          </a:solidFill>
                          <a:latin typeface="Arial Nova Cond" panose="020B0506020202020204" pitchFamily="34" charset="0"/>
                        </a:rPr>
                        <a:t>Throw-away inserts</a:t>
                      </a:r>
                      <a:r>
                        <a:rPr lang="en-US" sz="550" b="0" u="none" dirty="0">
                          <a:latin typeface="Arial Nova Cond" panose="020B0506020202020204" pitchFamily="34" charset="0"/>
                        </a:rPr>
                        <a:t>: one insert has several cutting edges; </a:t>
                      </a:r>
                      <a:r>
                        <a:rPr lang="en-US" sz="550" b="0" dirty="0">
                          <a:latin typeface="Arial Nova Cond" panose="020B0506020202020204" pitchFamily="34" charset="0"/>
                        </a:rPr>
                        <a:t>Carbide throw-away inserts (e.g. WC, </a:t>
                      </a:r>
                      <a:r>
                        <a:rPr lang="en-US" sz="550" b="0" dirty="0" err="1">
                          <a:latin typeface="Arial Nova Cond" panose="020B0506020202020204" pitchFamily="34" charset="0"/>
                        </a:rPr>
                        <a:t>TiC</a:t>
                      </a:r>
                      <a:r>
                        <a:rPr lang="en-US" sz="550" b="0" dirty="0">
                          <a:latin typeface="Arial Nova Cond" panose="020B0506020202020204" pitchFamily="34" charset="0"/>
                        </a:rPr>
                        <a:t>) of diff shapes for turning process; </a:t>
                      </a:r>
                      <a:r>
                        <a:rPr lang="en-US" sz="550" b="0" u="sng" dirty="0">
                          <a:latin typeface="Arial Nova Cond" panose="020B0506020202020204" pitchFamily="34" charset="0"/>
                        </a:rPr>
                        <a:t>the smaller the included angle, the more likely to chip/break (circle strongest)</a:t>
                      </a:r>
                    </a:p>
                    <a:p>
                      <a:r>
                        <a:rPr lang="en-SG" sz="550" b="0" dirty="0">
                          <a:solidFill>
                            <a:srgbClr val="C00000"/>
                          </a:solidFill>
                          <a:latin typeface="Arial Nova Cond" panose="020B0506020202020204" pitchFamily="34" charset="0"/>
                        </a:rPr>
                        <a:t>Cutting model &amp; tool rake angle </a:t>
                      </a:r>
                      <a:r>
                        <a:rPr lang="en-SG" sz="550" b="0" dirty="0">
                          <a:latin typeface="Arial Nova Cond" panose="020B0506020202020204" pitchFamily="34" charset="0"/>
                        </a:rPr>
                        <a:t>- </a:t>
                      </a:r>
                      <a:r>
                        <a:rPr lang="en-SG" sz="550" b="0" dirty="0">
                          <a:solidFill>
                            <a:schemeClr val="accent1"/>
                          </a:solidFill>
                          <a:latin typeface="Arial Nova Cond" panose="020B0506020202020204" pitchFamily="34" charset="0"/>
                        </a:rPr>
                        <a:t>Positive rake angle (+</a:t>
                      </a:r>
                      <a:r>
                        <a:rPr lang="en-SG" sz="550" b="0" dirty="0" err="1">
                          <a:solidFill>
                            <a:schemeClr val="accent1"/>
                          </a:solidFill>
                          <a:latin typeface="Arial Nova Cond" panose="020B0506020202020204" pitchFamily="34" charset="0"/>
                        </a:rPr>
                        <a:t>ve</a:t>
                      </a:r>
                      <a:r>
                        <a:rPr lang="en-SG" sz="550" b="0" dirty="0">
                          <a:solidFill>
                            <a:schemeClr val="accent1"/>
                          </a:solidFill>
                          <a:latin typeface="Arial Nova Cond" panose="020B0506020202020204" pitchFamily="34" charset="0"/>
                        </a:rPr>
                        <a:t> </a:t>
                      </a:r>
                      <a:r>
                        <a:rPr lang="el-GR" sz="550" b="0" dirty="0">
                          <a:solidFill>
                            <a:schemeClr val="accent1"/>
                          </a:solidFill>
                          <a:latin typeface="Arial Nova Cond" panose="020B0506020202020204" pitchFamily="34" charset="0"/>
                        </a:rPr>
                        <a:t>α)</a:t>
                      </a:r>
                      <a:r>
                        <a:rPr lang="en-SG" sz="550" b="0" dirty="0">
                          <a:latin typeface="Arial Nova Cond" panose="020B0506020202020204" pitchFamily="34" charset="0"/>
                        </a:rPr>
                        <a:t>:</a:t>
                      </a:r>
                    </a:p>
                    <a:p>
                      <a:r>
                        <a:rPr lang="en-SG" sz="550" b="0" u="none" dirty="0">
                          <a:latin typeface="Arial Nova Cond" panose="020B0506020202020204" pitchFamily="34" charset="0"/>
                        </a:rPr>
                        <a:t>(1)</a:t>
                      </a:r>
                      <a:r>
                        <a:rPr lang="en-SG" sz="550" b="0" dirty="0">
                          <a:latin typeface="Arial Nova Cond" panose="020B0506020202020204" pitchFamily="34" charset="0"/>
                        </a:rPr>
                        <a:t> Lower cutting force</a:t>
                      </a:r>
                      <a:r>
                        <a:rPr lang="en-SG" sz="550" b="0" u="none" dirty="0">
                          <a:latin typeface="Arial Nova Cond" panose="020B0506020202020204" pitchFamily="34" charset="0"/>
                        </a:rPr>
                        <a:t>; (2)</a:t>
                      </a:r>
                      <a:r>
                        <a:rPr lang="en-SG" sz="550" b="0" dirty="0">
                          <a:latin typeface="Arial Nova Cond" panose="020B0506020202020204" pitchFamily="34" charset="0"/>
                        </a:rPr>
                        <a:t> Lower temperature rise</a:t>
                      </a:r>
                      <a:endParaRPr lang="en-SG" sz="550" b="0" u="none" dirty="0">
                        <a:latin typeface="Arial Nova Cond" panose="020B0506020202020204" pitchFamily="34" charset="0"/>
                      </a:endParaRPr>
                    </a:p>
                    <a:p>
                      <a:r>
                        <a:rPr lang="en-SG" sz="550" b="0" u="none" dirty="0">
                          <a:latin typeface="Arial Nova Cond" panose="020B0506020202020204" pitchFamily="34" charset="0"/>
                        </a:rPr>
                        <a:t>(3)</a:t>
                      </a:r>
                      <a:r>
                        <a:rPr lang="en-US" sz="550" b="0" dirty="0">
                          <a:latin typeface="Arial Nova Cond" panose="020B0506020202020204" pitchFamily="34" charset="0"/>
                        </a:rPr>
                        <a:t> Weaker cutting edge - this may cause chipping &amp; </a:t>
                      </a:r>
                    </a:p>
                    <a:p>
                      <a:r>
                        <a:rPr lang="en-US" sz="550" b="0" dirty="0">
                          <a:latin typeface="Arial Nova Cond" panose="020B0506020202020204" pitchFamily="34" charset="0"/>
                        </a:rPr>
                        <a:t>failure; </a:t>
                      </a:r>
                      <a:r>
                        <a:rPr lang="en-SG" sz="550" b="0" dirty="0">
                          <a:solidFill>
                            <a:schemeClr val="accent1"/>
                          </a:solidFill>
                          <a:latin typeface="Arial Nova Cond" panose="020B0506020202020204" pitchFamily="34" charset="0"/>
                        </a:rPr>
                        <a:t>Negative rake angle (-</a:t>
                      </a:r>
                      <a:r>
                        <a:rPr lang="en-SG" sz="550" b="0" dirty="0" err="1">
                          <a:solidFill>
                            <a:schemeClr val="accent1"/>
                          </a:solidFill>
                          <a:latin typeface="Arial Nova Cond" panose="020B0506020202020204" pitchFamily="34" charset="0"/>
                        </a:rPr>
                        <a:t>ve</a:t>
                      </a:r>
                      <a:r>
                        <a:rPr lang="en-SG" sz="550" b="0" dirty="0">
                          <a:solidFill>
                            <a:schemeClr val="accent1"/>
                          </a:solidFill>
                          <a:latin typeface="Arial Nova Cond" panose="020B0506020202020204" pitchFamily="34" charset="0"/>
                        </a:rPr>
                        <a:t> </a:t>
                      </a:r>
                      <a:r>
                        <a:rPr lang="el-GR" sz="550" b="0" dirty="0">
                          <a:solidFill>
                            <a:schemeClr val="accent1"/>
                          </a:solidFill>
                          <a:latin typeface="Arial Nova Cond" panose="020B0506020202020204" pitchFamily="34" charset="0"/>
                        </a:rPr>
                        <a:t>α)</a:t>
                      </a:r>
                      <a:r>
                        <a:rPr lang="en-SG" sz="550" b="0" dirty="0">
                          <a:latin typeface="Arial Nova Cond" panose="020B0506020202020204" pitchFamily="34" charset="0"/>
                        </a:rPr>
                        <a:t>: (1)</a:t>
                      </a:r>
                      <a:r>
                        <a:rPr lang="en-SG" sz="800" dirty="0">
                          <a:latin typeface="Arial Nova Cond" panose="020B0506020202020204" pitchFamily="34" charset="0"/>
                        </a:rPr>
                        <a:t> </a:t>
                      </a:r>
                      <a:r>
                        <a:rPr lang="en-SG" sz="550" b="0" dirty="0">
                          <a:latin typeface="Arial Nova Cond" panose="020B0506020202020204" pitchFamily="34" charset="0"/>
                        </a:rPr>
                        <a:t>Stronger cutting </a:t>
                      </a:r>
                    </a:p>
                    <a:p>
                      <a:r>
                        <a:rPr lang="en-SG" sz="550" b="0" dirty="0">
                          <a:latin typeface="Arial Nova Cond" panose="020B0506020202020204" pitchFamily="34" charset="0"/>
                        </a:rPr>
                        <a:t>edge; (2)</a:t>
                      </a:r>
                      <a:r>
                        <a:rPr lang="en-US" sz="800" dirty="0">
                          <a:latin typeface="Arial Nova Cond" panose="020B0506020202020204" pitchFamily="34" charset="0"/>
                        </a:rPr>
                        <a:t> </a:t>
                      </a:r>
                      <a:r>
                        <a:rPr lang="en-US" sz="550" b="0" dirty="0">
                          <a:latin typeface="Arial Nova Cond" panose="020B0506020202020204" pitchFamily="34" charset="0"/>
                        </a:rPr>
                        <a:t>Both sides of tool inserts can be used; </a:t>
                      </a:r>
                    </a:p>
                    <a:p>
                      <a:r>
                        <a:rPr lang="en-US" sz="550" b="0" dirty="0">
                          <a:latin typeface="Arial Nova Cond" panose="020B0506020202020204" pitchFamily="34" charset="0"/>
                        </a:rPr>
                        <a:t>E.g. for a </a:t>
                      </a:r>
                      <a:r>
                        <a:rPr lang="en-SG" sz="550" b="0" i="0" kern="1200" dirty="0">
                          <a:solidFill>
                            <a:schemeClr val="tx1"/>
                          </a:solidFill>
                          <a:effectLst/>
                          <a:latin typeface="Arial Nova Cond" panose="020B0506020202020204" pitchFamily="34" charset="0"/>
                          <a:ea typeface="+mn-ea"/>
                          <a:cs typeface="+mn-cs"/>
                        </a:rPr>
                        <a:t>△</a:t>
                      </a:r>
                      <a:r>
                        <a:rPr lang="en-US" sz="550" b="0" dirty="0">
                          <a:latin typeface="Arial Nova Cond" panose="020B0506020202020204" pitchFamily="34" charset="0"/>
                        </a:rPr>
                        <a:t> insert -  +</a:t>
                      </a:r>
                      <a:r>
                        <a:rPr lang="en-US" sz="550" b="0" dirty="0" err="1">
                          <a:latin typeface="Arial Nova Cond" panose="020B0506020202020204" pitchFamily="34" charset="0"/>
                        </a:rPr>
                        <a:t>ve</a:t>
                      </a:r>
                      <a:r>
                        <a:rPr lang="en-US" sz="550" b="0" dirty="0">
                          <a:latin typeface="Arial Nova Cond" panose="020B0506020202020204" pitchFamily="34" charset="0"/>
                        </a:rPr>
                        <a:t> rake has 3 cutting edges; -</a:t>
                      </a:r>
                      <a:r>
                        <a:rPr lang="en-US" sz="550" b="0" dirty="0" err="1">
                          <a:latin typeface="Arial Nova Cond" panose="020B0506020202020204" pitchFamily="34" charset="0"/>
                        </a:rPr>
                        <a:t>ve</a:t>
                      </a:r>
                      <a:r>
                        <a:rPr lang="en-US" sz="550" b="0" dirty="0">
                          <a:latin typeface="Arial Nova Cond" panose="020B0506020202020204" pitchFamily="34" charset="0"/>
                        </a:rPr>
                        <a:t> rake has 6 cutting edges</a:t>
                      </a:r>
                    </a:p>
                    <a:p>
                      <a:r>
                        <a:rPr lang="en-US" sz="550" b="0" dirty="0">
                          <a:solidFill>
                            <a:srgbClr val="C00000"/>
                          </a:solidFill>
                          <a:latin typeface="Arial Nova Cond" panose="020B0506020202020204" pitchFamily="34" charset="0"/>
                        </a:rPr>
                        <a:t>One piece solid cutting tool (cutter) </a:t>
                      </a:r>
                      <a:r>
                        <a:rPr lang="en-US" sz="550" b="0" dirty="0">
                          <a:latin typeface="Arial Nova Cond" panose="020B0506020202020204" pitchFamily="34" charset="0"/>
                        </a:rPr>
                        <a:t>- e.g. high speed steels (HSS) tool; slab milling cutter; twist drill; </a:t>
                      </a:r>
                      <a:r>
                        <a:rPr lang="en-US" sz="550" b="0" dirty="0">
                          <a:solidFill>
                            <a:schemeClr val="accent1"/>
                          </a:solidFill>
                          <a:latin typeface="Arial Nova Cond" panose="020B0506020202020204" pitchFamily="34" charset="0"/>
                        </a:rPr>
                        <a:t>Interrupted cutting Milling </a:t>
                      </a:r>
                      <a:r>
                        <a:rPr lang="en-US" sz="550" b="0" dirty="0">
                          <a:latin typeface="Arial Nova Cond" panose="020B0506020202020204" pitchFamily="34" charset="0"/>
                        </a:rPr>
                        <a:t>- example of interrupted cutting; Teeth of milling cutter enter and exit the w/p during each revolution; Interrupted cutting action subjects the teeth to a cycle of impact forces and thermal shock on every rotation</a:t>
                      </a:r>
                    </a:p>
                    <a:p>
                      <a:r>
                        <a:rPr lang="en-US" sz="550" b="0" u="none" dirty="0">
                          <a:solidFill>
                            <a:srgbClr val="C00000"/>
                          </a:solidFill>
                          <a:latin typeface="Arial Nova Cond" panose="020B0506020202020204" pitchFamily="34" charset="0"/>
                        </a:rPr>
                        <a:t>Cutting tool materials </a:t>
                      </a:r>
                      <a:r>
                        <a:rPr lang="en-US" sz="550" b="0" u="none" dirty="0">
                          <a:latin typeface="Arial Nova Cond" panose="020B0506020202020204" pitchFamily="34" charset="0"/>
                        </a:rPr>
                        <a:t>– Diamond, </a:t>
                      </a:r>
                      <a:r>
                        <a:rPr lang="en-SG" sz="550" b="0" dirty="0">
                          <a:latin typeface="Arial Nova Cond" panose="020B0506020202020204" pitchFamily="34" charset="0"/>
                        </a:rPr>
                        <a:t>Carbon &amp; medium alloy steels; Highspeed steels (HSS); </a:t>
                      </a:r>
                      <a:r>
                        <a:rPr lang="en-SG" sz="550" b="0" dirty="0" err="1">
                          <a:latin typeface="Arial Nova Cond" panose="020B0506020202020204" pitchFamily="34" charset="0"/>
                        </a:rPr>
                        <a:t>Castcobalt</a:t>
                      </a:r>
                      <a:r>
                        <a:rPr lang="en-SG" sz="550" b="0" dirty="0">
                          <a:latin typeface="Arial Nova Cond" panose="020B0506020202020204" pitchFamily="34" charset="0"/>
                        </a:rPr>
                        <a:t> alloys; Carbides – WC, </a:t>
                      </a:r>
                      <a:r>
                        <a:rPr lang="en-SG" sz="550" b="0" dirty="0" err="1">
                          <a:latin typeface="Arial Nova Cond" panose="020B0506020202020204" pitchFamily="34" charset="0"/>
                        </a:rPr>
                        <a:t>TiC</a:t>
                      </a:r>
                      <a:r>
                        <a:rPr lang="en-SG" sz="550" b="0" dirty="0">
                          <a:latin typeface="Arial Nova Cond" panose="020B0506020202020204" pitchFamily="34" charset="0"/>
                        </a:rPr>
                        <a:t>; Carbides - Coated tools; Ceramics; </a:t>
                      </a:r>
                      <a:r>
                        <a:rPr lang="en-SG" sz="550" b="0" dirty="0" err="1">
                          <a:latin typeface="Arial Nova Cond" panose="020B0506020202020204" pitchFamily="34" charset="0"/>
                        </a:rPr>
                        <a:t>Cubicboron</a:t>
                      </a:r>
                      <a:r>
                        <a:rPr lang="en-SG" sz="550" b="0" dirty="0">
                          <a:latin typeface="Arial Nova Cond" panose="020B0506020202020204" pitchFamily="34" charset="0"/>
                        </a:rPr>
                        <a:t> nitride</a:t>
                      </a:r>
                    </a:p>
                    <a:p>
                      <a:r>
                        <a:rPr lang="en-US" sz="550" b="0" dirty="0">
                          <a:solidFill>
                            <a:srgbClr val="C00000"/>
                          </a:solidFill>
                          <a:latin typeface="Arial Nova Cond" panose="020B0506020202020204" pitchFamily="34" charset="0"/>
                        </a:rPr>
                        <a:t>Characteristics of a good cutting-tool material </a:t>
                      </a:r>
                      <a:r>
                        <a:rPr lang="en-US" sz="550" b="0" dirty="0">
                          <a:latin typeface="Arial Nova Cond" panose="020B0506020202020204" pitchFamily="34" charset="0"/>
                        </a:rPr>
                        <a:t>– Hot hardness; toughness; thermal shock resistance; wear resistance; </a:t>
                      </a:r>
                      <a:r>
                        <a:rPr lang="en-SG" sz="550" b="0" dirty="0">
                          <a:latin typeface="Arial Nova Cond" panose="020B0506020202020204" pitchFamily="34" charset="0"/>
                        </a:rPr>
                        <a:t>Chemical stability &amp; inertness</a:t>
                      </a:r>
                    </a:p>
                    <a:p>
                      <a:r>
                        <a:rPr lang="en-SG" sz="550" b="0" u="none" dirty="0">
                          <a:solidFill>
                            <a:schemeClr val="accent1"/>
                          </a:solidFill>
                          <a:latin typeface="Arial Nova Cond" panose="020B0506020202020204" pitchFamily="34" charset="0"/>
                        </a:rPr>
                        <a:t>Hot hardness </a:t>
                      </a:r>
                      <a:r>
                        <a:rPr lang="en-SG" sz="550" b="0" u="none" dirty="0">
                          <a:latin typeface="Arial Nova Cond" panose="020B0506020202020204" pitchFamily="34" charset="0"/>
                        </a:rPr>
                        <a:t>- </a:t>
                      </a:r>
                      <a:r>
                        <a:rPr lang="en-US" sz="550" b="0" dirty="0"/>
                        <a:t>Hardness of tool at cutting temps. must be maintained; Tool do not undergo plastic deformation so that shape &amp; sharpness of tool retained</a:t>
                      </a:r>
                    </a:p>
                    <a:p>
                      <a:r>
                        <a:rPr lang="en-US" sz="550" b="0" dirty="0">
                          <a:solidFill>
                            <a:schemeClr val="accent1"/>
                          </a:solidFill>
                          <a:latin typeface="Arial Nova Cond" panose="020B0506020202020204" pitchFamily="34" charset="0"/>
                        </a:rPr>
                        <a:t>Toughness &amp; impact strength (mechanical shock) </a:t>
                      </a:r>
                      <a:r>
                        <a:rPr lang="en-US" sz="550" b="0" dirty="0">
                          <a:latin typeface="Arial Nova Cond" panose="020B0506020202020204" pitchFamily="34" charset="0"/>
                        </a:rPr>
                        <a:t>- to prevent chipping or fracturing of tool due to: 1. impact forces (especially for interrupted cutting operations) 2. vibration &amp; chattering during machining</a:t>
                      </a:r>
                    </a:p>
                    <a:p>
                      <a:r>
                        <a:rPr lang="en-SG" sz="550" b="0" dirty="0">
                          <a:solidFill>
                            <a:schemeClr val="accent1"/>
                          </a:solidFill>
                          <a:latin typeface="Arial Nova Cond" panose="020B0506020202020204" pitchFamily="34" charset="0"/>
                        </a:rPr>
                        <a:t>Thermal shock resistance </a:t>
                      </a:r>
                      <a:r>
                        <a:rPr lang="en-SG" sz="550" b="0" dirty="0">
                          <a:latin typeface="Arial Nova Cond" panose="020B0506020202020204" pitchFamily="34" charset="0"/>
                        </a:rPr>
                        <a:t>- </a:t>
                      </a:r>
                      <a:r>
                        <a:rPr lang="en-US" sz="550" b="0" dirty="0" err="1">
                          <a:latin typeface="Arial Nova Cond" panose="020B0506020202020204" pitchFamily="34" charset="0"/>
                        </a:rPr>
                        <a:t>Twithstand</a:t>
                      </a:r>
                      <a:r>
                        <a:rPr lang="en-US" sz="550" b="0" dirty="0">
                          <a:latin typeface="Arial Nova Cond" panose="020B0506020202020204" pitchFamily="34" charset="0"/>
                        </a:rPr>
                        <a:t> rapid temperature cycle encountered in interrupted cutting</a:t>
                      </a:r>
                    </a:p>
                    <a:p>
                      <a:r>
                        <a:rPr lang="en-SG" sz="550" b="0" dirty="0">
                          <a:solidFill>
                            <a:schemeClr val="accent1"/>
                          </a:solidFill>
                          <a:latin typeface="Arial Nova Cond" panose="020B0506020202020204" pitchFamily="34" charset="0"/>
                        </a:rPr>
                        <a:t>Wear resistance </a:t>
                      </a:r>
                      <a:r>
                        <a:rPr lang="en-SG" sz="550" b="0" dirty="0">
                          <a:latin typeface="Arial Nova Cond" panose="020B0506020202020204" pitchFamily="34" charset="0"/>
                        </a:rPr>
                        <a:t>- </a:t>
                      </a:r>
                      <a:r>
                        <a:rPr lang="en-US" sz="550" b="0" dirty="0">
                          <a:latin typeface="Arial Nova Cond" panose="020B0506020202020204" pitchFamily="34" charset="0"/>
                        </a:rPr>
                        <a:t>High wear resistance especially at cutting temperatures; Acceptable tool life – before tool has to be replaced</a:t>
                      </a:r>
                    </a:p>
                    <a:p>
                      <a:r>
                        <a:rPr lang="en-US" sz="550" b="0" dirty="0">
                          <a:solidFill>
                            <a:schemeClr val="accent1"/>
                          </a:solidFill>
                          <a:latin typeface="Arial Nova Cond" panose="020B0506020202020204" pitchFamily="34" charset="0"/>
                        </a:rPr>
                        <a:t>Chemical stability &amp; inertness - </a:t>
                      </a:r>
                      <a:r>
                        <a:rPr lang="en-US" sz="550" b="0" dirty="0">
                          <a:solidFill>
                            <a:schemeClr val="tx1"/>
                          </a:solidFill>
                          <a:latin typeface="Arial Nova Cond" panose="020B0506020202020204" pitchFamily="34" charset="0"/>
                        </a:rPr>
                        <a:t>a</a:t>
                      </a:r>
                      <a:r>
                        <a:rPr lang="en-US" sz="550" b="0" dirty="0">
                          <a:latin typeface="Arial Nova Cond" panose="020B0506020202020204" pitchFamily="34" charset="0"/>
                        </a:rPr>
                        <a:t>void adverse reactions with w/p causing tool wear e.g. carbon diffusion</a:t>
                      </a:r>
                    </a:p>
                    <a:p>
                      <a:r>
                        <a:rPr lang="en-SG" sz="550" b="0" dirty="0">
                          <a:solidFill>
                            <a:srgbClr val="C00000"/>
                          </a:solidFill>
                          <a:latin typeface="Arial Nova Cond" panose="020B0506020202020204" pitchFamily="34" charset="0"/>
                        </a:rPr>
                        <a:t>Cutting Tool – Materials Selection - </a:t>
                      </a:r>
                      <a:r>
                        <a:rPr lang="en-SG" sz="550" b="0" dirty="0">
                          <a:solidFill>
                            <a:schemeClr val="accent1"/>
                          </a:solidFill>
                          <a:latin typeface="Arial Nova Cond" panose="020B0506020202020204" pitchFamily="34" charset="0"/>
                        </a:rPr>
                        <a:t>High speed steel (HSS):</a:t>
                      </a:r>
                    </a:p>
                    <a:p>
                      <a:r>
                        <a:rPr lang="en-US" sz="550" b="0" dirty="0">
                          <a:latin typeface="Arial Nova Cond" panose="020B0506020202020204" pitchFamily="34" charset="0"/>
                        </a:rPr>
                        <a:t>High toughness – high resistance to fracture; suitable for: 1. Tool with high +</a:t>
                      </a:r>
                      <a:r>
                        <a:rPr lang="en-US" sz="550" b="0" dirty="0" err="1">
                          <a:latin typeface="Arial Nova Cond" panose="020B0506020202020204" pitchFamily="34" charset="0"/>
                        </a:rPr>
                        <a:t>ve</a:t>
                      </a:r>
                      <a:r>
                        <a:rPr lang="en-US" sz="550" b="0" dirty="0">
                          <a:latin typeface="Arial Nova Cond" panose="020B0506020202020204" pitchFamily="34" charset="0"/>
                        </a:rPr>
                        <a:t> rake angle (small included angle); 2. Interrupted cuts; 3. Machine tools with low stiffness (that causes vibration &amp; chattering); </a:t>
                      </a:r>
                      <a:r>
                        <a:rPr lang="en-US" sz="550" b="0" u="sng" dirty="0">
                          <a:latin typeface="Arial Nova Cond" panose="020B0506020202020204" pitchFamily="34" charset="0"/>
                        </a:rPr>
                        <a:t>Limitation</a:t>
                      </a:r>
                      <a:r>
                        <a:rPr lang="en-US" sz="550" b="0" dirty="0">
                          <a:latin typeface="Arial Nova Cond" panose="020B0506020202020204" pitchFamily="34" charset="0"/>
                        </a:rPr>
                        <a:t>: Lower cutting speed than WC due to lower hot hardness</a:t>
                      </a:r>
                    </a:p>
                    <a:p>
                      <a:r>
                        <a:rPr lang="en-SG" sz="550" b="0" dirty="0">
                          <a:solidFill>
                            <a:schemeClr val="accent1"/>
                          </a:solidFill>
                          <a:latin typeface="Arial Nova Cond" panose="020B0506020202020204" pitchFamily="34" charset="0"/>
                        </a:rPr>
                        <a:t>Uncoated tungsten carbides: </a:t>
                      </a:r>
                      <a:r>
                        <a:rPr lang="en-SG" sz="550" b="0" dirty="0">
                          <a:latin typeface="Arial Nova Cond" panose="020B0506020202020204" pitchFamily="34" charset="0"/>
                        </a:rPr>
                        <a:t>WC without coating; WC – a composite of tungsten carbide particles bonded together in a cobalt matrix; High hot hardness, toughness &amp; wear resistance</a:t>
                      </a:r>
                      <a:endParaRPr lang="en-US" sz="550" b="0" u="none" dirty="0">
                        <a:solidFill>
                          <a:srgbClr val="C00000"/>
                        </a:solidFill>
                        <a:latin typeface="Arial Nova Cond" panose="020B0506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550" b="0" dirty="0">
                          <a:solidFill>
                            <a:schemeClr val="accent1"/>
                          </a:solidFill>
                          <a:latin typeface="Arial Nova Cond" panose="020B0506020202020204" pitchFamily="34" charset="0"/>
                        </a:rPr>
                        <a:t>Uncoated tungsten carbides (WC): </a:t>
                      </a:r>
                      <a:r>
                        <a:rPr lang="en-US" sz="550" b="0" dirty="0">
                          <a:latin typeface="Arial Nova Cond" panose="020B0506020202020204" pitchFamily="34" charset="0"/>
                        </a:rPr>
                        <a:t>Generally for cutting steels, cast irons &amp; abrasive non-ferrous materials; As cobalt ↑, toughness ↑ but other properties (strength , hardness, wear resistance) ↓</a:t>
                      </a:r>
                    </a:p>
                    <a:p>
                      <a:r>
                        <a:rPr lang="en-SG" sz="550" b="0" dirty="0">
                          <a:solidFill>
                            <a:schemeClr val="accent1"/>
                          </a:solidFill>
                          <a:latin typeface="Arial Nova Cond" panose="020B0506020202020204" pitchFamily="34" charset="0"/>
                        </a:rPr>
                        <a:t>Uncoated titanium carbides (</a:t>
                      </a:r>
                      <a:r>
                        <a:rPr lang="en-SG" sz="550" b="0" dirty="0" err="1">
                          <a:solidFill>
                            <a:schemeClr val="accent1"/>
                          </a:solidFill>
                          <a:latin typeface="Arial Nova Cond" panose="020B0506020202020204" pitchFamily="34" charset="0"/>
                        </a:rPr>
                        <a:t>TiC</a:t>
                      </a:r>
                      <a:r>
                        <a:rPr lang="en-SG" sz="550" b="0" dirty="0">
                          <a:solidFill>
                            <a:schemeClr val="accent1"/>
                          </a:solidFill>
                          <a:latin typeface="Arial Nova Cond" panose="020B0506020202020204" pitchFamily="34" charset="0"/>
                        </a:rPr>
                        <a:t>): </a:t>
                      </a:r>
                      <a:r>
                        <a:rPr lang="en-US" sz="550" b="0" dirty="0">
                          <a:latin typeface="Arial Nova Cond" panose="020B0506020202020204" pitchFamily="34" charset="0"/>
                        </a:rPr>
                        <a:t>Higher wear resistance than WC but not as tough; Suitable for machining hard materials &amp; for cutting speeds higher than that for WC; </a:t>
                      </a:r>
                      <a:r>
                        <a:rPr lang="en-US" sz="550" b="0" dirty="0">
                          <a:solidFill>
                            <a:schemeClr val="accent1"/>
                          </a:solidFill>
                          <a:latin typeface="Arial Nova Cond" panose="020B0506020202020204" pitchFamily="34" charset="0"/>
                        </a:rPr>
                        <a:t>Coated tools (e.g. WC carbides coated with </a:t>
                      </a:r>
                      <a:r>
                        <a:rPr lang="en-US" sz="550" b="0" dirty="0" err="1">
                          <a:solidFill>
                            <a:schemeClr val="accent1"/>
                          </a:solidFill>
                          <a:latin typeface="Arial Nova Cond" panose="020B0506020202020204" pitchFamily="34" charset="0"/>
                        </a:rPr>
                        <a:t>TiN</a:t>
                      </a:r>
                      <a:r>
                        <a:rPr lang="en-US" sz="550" b="0" dirty="0">
                          <a:solidFill>
                            <a:schemeClr val="accent1"/>
                          </a:solidFill>
                          <a:latin typeface="Arial Nova Cond" panose="020B0506020202020204" pitchFamily="34" charset="0"/>
                        </a:rPr>
                        <a:t> , </a:t>
                      </a:r>
                      <a:r>
                        <a:rPr lang="en-US" sz="550" b="0" dirty="0" err="1">
                          <a:solidFill>
                            <a:schemeClr val="accent1"/>
                          </a:solidFill>
                          <a:latin typeface="Arial Nova Cond" panose="020B0506020202020204" pitchFamily="34" charset="0"/>
                        </a:rPr>
                        <a:t>TiC</a:t>
                      </a:r>
                      <a:r>
                        <a:rPr lang="en-US" sz="550" b="0" dirty="0">
                          <a:solidFill>
                            <a:schemeClr val="accent1"/>
                          </a:solidFill>
                          <a:latin typeface="Arial Nova Cond" panose="020B0506020202020204" pitchFamily="34" charset="0"/>
                        </a:rPr>
                        <a:t>, Al2O3 coatings): </a:t>
                      </a:r>
                      <a:r>
                        <a:rPr lang="en-US" sz="550" b="0" u="sng" dirty="0">
                          <a:latin typeface="Arial Nova Cond" panose="020B0506020202020204" pitchFamily="34" charset="0"/>
                        </a:rPr>
                        <a:t>Compared to uncoated carbides</a:t>
                      </a:r>
                      <a:r>
                        <a:rPr lang="en-US" sz="550" b="0" u="none" dirty="0">
                          <a:latin typeface="Arial Nova Cond" panose="020B0506020202020204" pitchFamily="34" charset="0"/>
                        </a:rPr>
                        <a:t>-&gt;</a:t>
                      </a:r>
                      <a:r>
                        <a:rPr lang="en-US" sz="550" b="0" dirty="0">
                          <a:latin typeface="Arial Nova Cond" panose="020B0506020202020204" pitchFamily="34" charset="0"/>
                        </a:rPr>
                        <a:t>Higher resistance to crack &amp; wear; Lower friction; Higher hot hardness; Prevents diffusion; Longer tool life</a:t>
                      </a:r>
                    </a:p>
                    <a:p>
                      <a:r>
                        <a:rPr lang="en-SG" sz="550" b="0" dirty="0">
                          <a:solidFill>
                            <a:schemeClr val="accent1"/>
                          </a:solidFill>
                          <a:latin typeface="Arial Nova Cond" panose="020B0506020202020204" pitchFamily="34" charset="0"/>
                        </a:rPr>
                        <a:t>Multi-phase coatings</a:t>
                      </a:r>
                      <a:r>
                        <a:rPr lang="en-SG" sz="550" b="0" dirty="0">
                          <a:latin typeface="Arial Nova Cond" panose="020B0506020202020204" pitchFamily="34" charset="0"/>
                        </a:rPr>
                        <a:t>: Substrate -&gt; HSS, carbides; </a:t>
                      </a:r>
                      <a:r>
                        <a:rPr lang="en-US" sz="550" b="0" dirty="0">
                          <a:latin typeface="Arial Nova Cond" panose="020B0506020202020204" pitchFamily="34" charset="0"/>
                        </a:rPr>
                        <a:t>Coating materials -&gt; </a:t>
                      </a:r>
                      <a:r>
                        <a:rPr lang="en-US" sz="550" b="0" dirty="0" err="1">
                          <a:latin typeface="Arial Nova Cond" panose="020B0506020202020204" pitchFamily="34" charset="0"/>
                        </a:rPr>
                        <a:t>TiN</a:t>
                      </a:r>
                      <a:r>
                        <a:rPr lang="en-US" sz="550" b="0" dirty="0">
                          <a:latin typeface="Arial Nova Cond" panose="020B0506020202020204" pitchFamily="34" charset="0"/>
                        </a:rPr>
                        <a:t>, </a:t>
                      </a:r>
                      <a:r>
                        <a:rPr lang="en-US" sz="550" b="0" dirty="0" err="1">
                          <a:latin typeface="Arial Nova Cond" panose="020B0506020202020204" pitchFamily="34" charset="0"/>
                        </a:rPr>
                        <a:t>TiC</a:t>
                      </a:r>
                      <a:r>
                        <a:rPr lang="en-US" sz="550" b="0" dirty="0">
                          <a:latin typeface="Arial Nova Cond" panose="020B0506020202020204" pitchFamily="34" charset="0"/>
                        </a:rPr>
                        <a:t>, ceramics, diamond; Thickness of coating: 2 – 15 µm</a:t>
                      </a:r>
                    </a:p>
                    <a:p>
                      <a:r>
                        <a:rPr lang="en-SG" sz="550" b="0" dirty="0">
                          <a:solidFill>
                            <a:schemeClr val="accent1"/>
                          </a:solidFill>
                          <a:latin typeface="Arial Nova Cond" panose="020B0506020202020204" pitchFamily="34" charset="0"/>
                        </a:rPr>
                        <a:t>Ceramics (e.g. Al2O3): </a:t>
                      </a:r>
                      <a:r>
                        <a:rPr lang="en-US" sz="550" b="0" dirty="0">
                          <a:latin typeface="Arial Nova Cond" panose="020B0506020202020204" pitchFamily="34" charset="0"/>
                        </a:rPr>
                        <a:t>High hot hardness &amp; wear resistance; Less tendency to adhere to metals during cutting, therefore lower tendency to form BUE – gives good surface finish; Suitable for uninterrupted cutting operations (e.g. turning) – for high speed finishing; Limitations: 1. Low toughness &amp; impact strength – may cause premature failure by chipping or tool fails without warning (catastrophic failure); 2. -</a:t>
                      </a:r>
                      <a:r>
                        <a:rPr lang="en-US" sz="550" b="0" dirty="0" err="1">
                          <a:latin typeface="Arial Nova Cond" panose="020B0506020202020204" pitchFamily="34" charset="0"/>
                        </a:rPr>
                        <a:t>ve</a:t>
                      </a:r>
                      <a:r>
                        <a:rPr lang="en-US" sz="550" b="0" dirty="0">
                          <a:latin typeface="Arial Nova Cond" panose="020B0506020202020204" pitchFamily="34" charset="0"/>
                        </a:rPr>
                        <a:t> rake angle (large included angle) preferred; 3. Low thermal shock – to reduce cracking due to thermal shock, cutting should be performed dry (no cutting fluid used) or with limited cutting fluid applied in steady quantity</a:t>
                      </a:r>
                    </a:p>
                    <a:p>
                      <a:r>
                        <a:rPr lang="en-SG" sz="550" b="0" dirty="0">
                          <a:solidFill>
                            <a:schemeClr val="accent1"/>
                          </a:solidFill>
                          <a:latin typeface="Arial Nova Cond" panose="020B0506020202020204" pitchFamily="34" charset="0"/>
                        </a:rPr>
                        <a:t>Cubic boron nitride (CBN): </a:t>
                      </a:r>
                      <a:r>
                        <a:rPr lang="en-US" sz="550" b="0" dirty="0">
                          <a:latin typeface="Arial Nova Cond" panose="020B0506020202020204" pitchFamily="34" charset="0"/>
                        </a:rPr>
                        <a:t>CBN is next hardest material after diamond; Has high wear resistance &amp; high cutting-edge strength; At elevated temp, CBN is chemically inert to iron and nickel; Has high oxidation resistance -&gt; CBN is suitable for cutting hardened ferrous and high temperature alloys (</a:t>
                      </a:r>
                      <a:r>
                        <a:rPr lang="en-US" sz="550" b="0" dirty="0" err="1">
                          <a:latin typeface="Arial Nova Cond" panose="020B0506020202020204" pitchFamily="34" charset="0"/>
                        </a:rPr>
                        <a:t>eg</a:t>
                      </a:r>
                      <a:r>
                        <a:rPr lang="en-US" sz="550" b="0" dirty="0">
                          <a:latin typeface="Arial Nova Cond" panose="020B0506020202020204" pitchFamily="34" charset="0"/>
                        </a:rPr>
                        <a:t> nickel-based alloys); </a:t>
                      </a:r>
                      <a:r>
                        <a:rPr lang="en-US" sz="550" b="0" u="sng" dirty="0">
                          <a:latin typeface="Arial Nova Cond" panose="020B0506020202020204" pitchFamily="34" charset="0"/>
                        </a:rPr>
                        <a:t>Limitations</a:t>
                      </a:r>
                      <a:r>
                        <a:rPr lang="en-US" sz="550" b="0" dirty="0">
                          <a:latin typeface="Arial Nova Cond" panose="020B0506020202020204" pitchFamily="34" charset="0"/>
                        </a:rPr>
                        <a:t>: Brittle &amp; low thermal shock</a:t>
                      </a:r>
                    </a:p>
                    <a:p>
                      <a:r>
                        <a:rPr lang="en-US" sz="550" b="0" dirty="0">
                          <a:solidFill>
                            <a:schemeClr val="accent1"/>
                          </a:solidFill>
                          <a:latin typeface="Arial Nova Cond" panose="020B0506020202020204" pitchFamily="34" charset="0"/>
                        </a:rPr>
                        <a:t>Diamond: </a:t>
                      </a:r>
                      <a:r>
                        <a:rPr lang="en-US" sz="550" b="0" dirty="0">
                          <a:latin typeface="Arial Nova Cond" panose="020B0506020202020204" pitchFamily="34" charset="0"/>
                        </a:rPr>
                        <a:t>High hardness &amp; wear resistance; Low friction; Can maintain a sharp cutting edge; Used when good surface finish &amp; dimensional accuracy are required; </a:t>
                      </a:r>
                      <a:r>
                        <a:rPr lang="en-US" sz="550" b="0" u="sng" dirty="0">
                          <a:latin typeface="Arial Nova Cond" panose="020B0506020202020204" pitchFamily="34" charset="0"/>
                        </a:rPr>
                        <a:t>Limitations</a:t>
                      </a:r>
                      <a:r>
                        <a:rPr lang="en-US" sz="550" b="0" dirty="0">
                          <a:latin typeface="Arial Nova Cond" panose="020B0506020202020204" pitchFamily="34" charset="0"/>
                        </a:rPr>
                        <a:t>: Brittle; Low chemical stability at higher temps (transform to carbon); Most suitable for light, uninterrupted finishing cuts; Not for machining plain-carbon steels, nickel, titanium, because of strong chemical affinity at elevated temperatures.</a:t>
                      </a:r>
                    </a:p>
                    <a:p>
                      <a:r>
                        <a:rPr lang="en-US" sz="550" b="0" dirty="0">
                          <a:solidFill>
                            <a:srgbClr val="C00000"/>
                          </a:solidFill>
                          <a:latin typeface="Arial Nova Cond" panose="020B0506020202020204" pitchFamily="34" charset="0"/>
                        </a:rPr>
                        <a:t>Cutting Fluid </a:t>
                      </a:r>
                      <a:r>
                        <a:rPr lang="en-US" sz="550" b="0" dirty="0">
                          <a:latin typeface="Arial Nova Cond" panose="020B0506020202020204" pitchFamily="34" charset="0"/>
                        </a:rPr>
                        <a:t>- May be lubricant/coolant or both; </a:t>
                      </a:r>
                      <a:r>
                        <a:rPr lang="en-US" sz="550" b="0" dirty="0">
                          <a:solidFill>
                            <a:schemeClr val="accent1"/>
                          </a:solidFill>
                          <a:latin typeface="Arial Nova Cond" panose="020B0506020202020204" pitchFamily="34" charset="0"/>
                        </a:rPr>
                        <a:t>Lubricant </a:t>
                      </a:r>
                      <a:r>
                        <a:rPr lang="en-US" sz="550" b="0" dirty="0">
                          <a:latin typeface="Arial Nova Cond" panose="020B0506020202020204" pitchFamily="34" charset="0"/>
                        </a:rPr>
                        <a:t>– reduces friction (tool-chip &amp; tool-workpiece); </a:t>
                      </a:r>
                      <a:r>
                        <a:rPr lang="en-US" sz="550" b="0" dirty="0">
                          <a:solidFill>
                            <a:schemeClr val="accent1"/>
                          </a:solidFill>
                          <a:latin typeface="Arial Nova Cond" panose="020B0506020202020204" pitchFamily="34" charset="0"/>
                        </a:rPr>
                        <a:t>Coolant</a:t>
                      </a:r>
                      <a:r>
                        <a:rPr lang="en-US" sz="550" b="0" dirty="0">
                          <a:latin typeface="Arial Nova Cond" panose="020B0506020202020204" pitchFamily="34" charset="0"/>
                        </a:rPr>
                        <a:t> – reduces effects of heat in machining; </a:t>
                      </a:r>
                      <a:r>
                        <a:rPr lang="en-US" sz="550" b="0" dirty="0">
                          <a:solidFill>
                            <a:schemeClr val="accent1"/>
                          </a:solidFill>
                          <a:latin typeface="Arial Nova Cond" panose="020B0506020202020204" pitchFamily="34" charset="0"/>
                        </a:rPr>
                        <a:t>Types of cutting fluid: </a:t>
                      </a:r>
                      <a:r>
                        <a:rPr lang="en-US" sz="550" b="0" dirty="0">
                          <a:latin typeface="Arial Nova Cond" panose="020B0506020202020204" pitchFamily="34" charset="0"/>
                        </a:rPr>
                        <a:t>Oils, emulsions, synthetic &amp; semi-synthetic solutions </a:t>
                      </a:r>
                    </a:p>
                    <a:p>
                      <a:r>
                        <a:rPr lang="en-US" sz="550" b="0" dirty="0">
                          <a:solidFill>
                            <a:srgbClr val="C00000"/>
                          </a:solidFill>
                          <a:latin typeface="Arial Nova Cond" panose="020B0506020202020204" pitchFamily="34" charset="0"/>
                        </a:rPr>
                        <a:t>Why use? </a:t>
                      </a:r>
                      <a:r>
                        <a:rPr lang="en-US" sz="550" b="0" dirty="0">
                          <a:latin typeface="Arial Nova Cond" panose="020B0506020202020204" pitchFamily="34" charset="0"/>
                        </a:rPr>
                        <a:t>- 1. </a:t>
                      </a:r>
                      <a:r>
                        <a:rPr lang="en-US" sz="550" b="0" dirty="0">
                          <a:solidFill>
                            <a:schemeClr val="accent1"/>
                          </a:solidFill>
                          <a:latin typeface="Arial Nova Cond" panose="020B0506020202020204" pitchFamily="34" charset="0"/>
                        </a:rPr>
                        <a:t>Reduce friction &amp; wear </a:t>
                      </a:r>
                      <a:r>
                        <a:rPr lang="en-US" sz="550" b="0" dirty="0">
                          <a:latin typeface="Arial Nova Cond" panose="020B0506020202020204" pitchFamily="34" charset="0"/>
                        </a:rPr>
                        <a:t>– tool life ↑, better surface finish; 2. </a:t>
                      </a:r>
                      <a:r>
                        <a:rPr lang="en-US" sz="550" b="0" dirty="0">
                          <a:solidFill>
                            <a:schemeClr val="accent1"/>
                          </a:solidFill>
                          <a:latin typeface="Arial Nova Cond" panose="020B0506020202020204" pitchFamily="34" charset="0"/>
                        </a:rPr>
                        <a:t>Cool the cutting zone </a:t>
                      </a:r>
                      <a:r>
                        <a:rPr lang="en-US" sz="550" b="0" dirty="0">
                          <a:latin typeface="Arial Nova Cond" panose="020B0506020202020204" pitchFamily="34" charset="0"/>
                        </a:rPr>
                        <a:t>– temp. &amp; thermal distortion ↓, tool life ↑ . Water removes heat effectively but causes rusting; 3. </a:t>
                      </a:r>
                      <a:r>
                        <a:rPr lang="en-US" sz="550" b="0" dirty="0">
                          <a:solidFill>
                            <a:schemeClr val="accent1"/>
                          </a:solidFill>
                          <a:latin typeface="Arial Nova Cond" panose="020B0506020202020204" pitchFamily="34" charset="0"/>
                        </a:rPr>
                        <a:t>Reduce forces &amp; power consumption</a:t>
                      </a:r>
                      <a:r>
                        <a:rPr lang="en-US" sz="550" b="0" dirty="0">
                          <a:latin typeface="Arial Nova Cond" panose="020B0506020202020204" pitchFamily="34" charset="0"/>
                        </a:rPr>
                        <a:t>; 4. </a:t>
                      </a:r>
                      <a:r>
                        <a:rPr lang="en-US" sz="550" b="0" dirty="0">
                          <a:solidFill>
                            <a:schemeClr val="accent1"/>
                          </a:solidFill>
                          <a:latin typeface="Arial Nova Cond" panose="020B0506020202020204" pitchFamily="34" charset="0"/>
                        </a:rPr>
                        <a:t>Wash away chips</a:t>
                      </a:r>
                      <a:r>
                        <a:rPr lang="en-US" sz="550" b="0" dirty="0">
                          <a:latin typeface="Arial Nova Cond" panose="020B0506020202020204" pitchFamily="34" charset="0"/>
                        </a:rPr>
                        <a:t>; 5. </a:t>
                      </a:r>
                      <a:r>
                        <a:rPr lang="en-US" sz="550" b="0" dirty="0">
                          <a:solidFill>
                            <a:schemeClr val="accent1"/>
                          </a:solidFill>
                          <a:latin typeface="Arial Nova Cond" panose="020B0506020202020204" pitchFamily="34" charset="0"/>
                        </a:rPr>
                        <a:t>Protect machined surfaces from corrosion</a:t>
                      </a:r>
                    </a:p>
                    <a:p>
                      <a:r>
                        <a:rPr lang="en-US" sz="550" b="0" dirty="0">
                          <a:solidFill>
                            <a:srgbClr val="C00000"/>
                          </a:solidFill>
                          <a:latin typeface="Arial Nova Cond" panose="020B0506020202020204" pitchFamily="34" charset="0"/>
                        </a:rPr>
                        <a:t>Potential Problems – </a:t>
                      </a:r>
                      <a:r>
                        <a:rPr lang="en-US" sz="550" b="0" dirty="0">
                          <a:solidFill>
                            <a:schemeClr val="accent1"/>
                          </a:solidFill>
                          <a:latin typeface="Arial Nova Cond" panose="020B0506020202020204" pitchFamily="34" charset="0"/>
                        </a:rPr>
                        <a:t>may not be able to recycle &amp; Corrosion</a:t>
                      </a:r>
                    </a:p>
                    <a:p>
                      <a:r>
                        <a:rPr lang="en-US" sz="550" b="0" dirty="0">
                          <a:solidFill>
                            <a:srgbClr val="C00000"/>
                          </a:solidFill>
                          <a:latin typeface="Arial Nova Cond" panose="020B0506020202020204" pitchFamily="34" charset="0"/>
                        </a:rPr>
                        <a:t>Turning</a:t>
                      </a:r>
                      <a:r>
                        <a:rPr lang="en-US" sz="550" b="0" dirty="0">
                          <a:solidFill>
                            <a:schemeClr val="accent1"/>
                          </a:solidFill>
                          <a:latin typeface="Arial Nova Cond" panose="020B0506020202020204" pitchFamily="34" charset="0"/>
                        </a:rPr>
                        <a:t> – </a:t>
                      </a:r>
                      <a:r>
                        <a:rPr lang="en-US" sz="550" b="0" dirty="0">
                          <a:solidFill>
                            <a:schemeClr val="tx1"/>
                          </a:solidFill>
                          <a:latin typeface="Arial Nova Cond" panose="020B0506020202020204" pitchFamily="34" charset="0"/>
                        </a:rPr>
                        <a:t>round parts produced by turning the w/p on a lathe. A single point cutting tool is used; </a:t>
                      </a:r>
                      <a:r>
                        <a:rPr lang="en-US" sz="550" b="0" dirty="0">
                          <a:solidFill>
                            <a:schemeClr val="accent1"/>
                          </a:solidFill>
                          <a:latin typeface="Arial Nova Cond" panose="020B0506020202020204" pitchFamily="34" charset="0"/>
                        </a:rPr>
                        <a:t>Various cutting operations on lathe</a:t>
                      </a:r>
                    </a:p>
                    <a:p>
                      <a:endParaRPr lang="en-SG" sz="550" b="0" dirty="0">
                        <a:latin typeface="Arial Nova Cond" panose="020B0506020202020204" pitchFamily="34" charset="0"/>
                      </a:endParaRPr>
                    </a:p>
                    <a:p>
                      <a:endParaRPr lang="en-SG" sz="550" b="0" dirty="0">
                        <a:latin typeface="Arial Nova Cond" panose="020B0506020202020204" pitchFamily="34" charset="0"/>
                      </a:endParaRPr>
                    </a:p>
                    <a:p>
                      <a:endParaRPr lang="en-SG" sz="550" b="0" dirty="0">
                        <a:latin typeface="Arial Nova Cond" panose="020B0506020202020204" pitchFamily="34" charset="0"/>
                      </a:endParaRPr>
                    </a:p>
                    <a:p>
                      <a:endParaRPr lang="en-SG" sz="550" b="0" dirty="0">
                        <a:latin typeface="Arial Nova Cond" panose="020B0506020202020204" pitchFamily="34" charset="0"/>
                      </a:endParaRPr>
                    </a:p>
                    <a:p>
                      <a:endParaRPr lang="en-SG" sz="550" b="0" dirty="0">
                        <a:latin typeface="Arial Nova Cond" panose="020B0506020202020204" pitchFamily="34" charset="0"/>
                      </a:endParaRPr>
                    </a:p>
                    <a:p>
                      <a:endParaRPr lang="en-SG" sz="550" b="0" dirty="0">
                        <a:latin typeface="Arial Nova Cond" panose="020B0506020202020204" pitchFamily="34" charset="0"/>
                      </a:endParaRPr>
                    </a:p>
                    <a:p>
                      <a:endParaRPr lang="en-SG" sz="550" b="0" dirty="0">
                        <a:latin typeface="Arial Nova Cond" panose="020B0506020202020204" pitchFamily="34" charset="0"/>
                      </a:endParaRPr>
                    </a:p>
                    <a:p>
                      <a:endParaRPr lang="en-SG" sz="550" b="0" dirty="0">
                        <a:latin typeface="Arial Nova Cond" panose="020B0506020202020204" pitchFamily="34" charset="0"/>
                      </a:endParaRPr>
                    </a:p>
                    <a:p>
                      <a:endParaRPr lang="en-SG" sz="550" b="0" dirty="0">
                        <a:latin typeface="Arial Nova Cond" panose="020B0506020202020204" pitchFamily="34" charset="0"/>
                      </a:endParaRPr>
                    </a:p>
                    <a:p>
                      <a:endParaRPr lang="en-SG" sz="550" b="0" dirty="0">
                        <a:latin typeface="Arial Nova Cond" panose="020B0506020202020204" pitchFamily="34" charset="0"/>
                      </a:endParaRPr>
                    </a:p>
                    <a:p>
                      <a:endParaRPr lang="en-SG" sz="550" b="0" dirty="0">
                        <a:latin typeface="Arial Nova Cond" panose="020B0506020202020204" pitchFamily="34" charset="0"/>
                      </a:endParaRPr>
                    </a:p>
                    <a:p>
                      <a:endParaRPr lang="en-SG" sz="550" b="0" dirty="0">
                        <a:latin typeface="Arial Nova Cond" panose="020B0506020202020204" pitchFamily="34" charset="0"/>
                      </a:endParaRPr>
                    </a:p>
                    <a:p>
                      <a:endParaRPr lang="en-SG" sz="550" b="0" dirty="0">
                        <a:latin typeface="Arial Nova Cond" panose="020B0506020202020204" pitchFamily="34" charset="0"/>
                      </a:endParaRPr>
                    </a:p>
                    <a:p>
                      <a:endParaRPr lang="en-SG" sz="550" b="0" dirty="0">
                        <a:latin typeface="Arial Nova Cond" panose="020B0506020202020204" pitchFamily="34" charset="0"/>
                      </a:endParaRPr>
                    </a:p>
                    <a:p>
                      <a:endParaRPr lang="en-SG" sz="550" b="0" dirty="0">
                        <a:latin typeface="Arial Nova Cond" panose="020B0506020202020204" pitchFamily="34" charset="0"/>
                      </a:endParaRPr>
                    </a:p>
                    <a:p>
                      <a:endParaRPr lang="en-SG" sz="550" b="0" dirty="0">
                        <a:latin typeface="Arial Nova Cond" panose="020B0506020202020204" pitchFamily="34" charset="0"/>
                      </a:endParaRPr>
                    </a:p>
                    <a:p>
                      <a:endParaRPr lang="en-SG" sz="550" b="0" dirty="0">
                        <a:latin typeface="Arial Nova Cond" panose="020B0506020202020204" pitchFamily="34" charset="0"/>
                      </a:endParaRPr>
                    </a:p>
                    <a:p>
                      <a:endParaRPr lang="en-SG" sz="550" b="0" dirty="0">
                        <a:latin typeface="Arial Nova Cond" panose="020B0506020202020204" pitchFamily="34" charset="0"/>
                      </a:endParaRPr>
                    </a:p>
                    <a:p>
                      <a:endParaRPr lang="en-SG" sz="550" b="0" dirty="0">
                        <a:latin typeface="Arial Nova Cond" panose="020B0506020202020204" pitchFamily="34" charset="0"/>
                      </a:endParaRPr>
                    </a:p>
                    <a:p>
                      <a:endParaRPr lang="en-SG" sz="550" b="0" dirty="0">
                        <a:latin typeface="Arial Nova Cond" panose="020B0506020202020204" pitchFamily="34" charset="0"/>
                      </a:endParaRPr>
                    </a:p>
                    <a:p>
                      <a:endParaRPr lang="en-SG" sz="550" b="0" dirty="0">
                        <a:latin typeface="Arial Nova Cond" panose="020B0506020202020204" pitchFamily="34" charset="0"/>
                      </a:endParaRPr>
                    </a:p>
                    <a:p>
                      <a:r>
                        <a:rPr lang="en-SG" sz="550" b="0" dirty="0">
                          <a:solidFill>
                            <a:srgbClr val="C00000"/>
                          </a:solidFill>
                          <a:latin typeface="Arial Nova Cond" panose="020B0506020202020204" pitchFamily="34" charset="0"/>
                        </a:rPr>
                        <a:t>Comparing turning &amp; cutting model </a:t>
                      </a:r>
                      <a:r>
                        <a:rPr lang="en-SG" sz="550" b="0" dirty="0">
                          <a:latin typeface="Arial Nova Cond" panose="020B0506020202020204" pitchFamily="34" charset="0"/>
                        </a:rPr>
                        <a:t>– </a:t>
                      </a:r>
                      <a:r>
                        <a:rPr lang="en-SG" sz="550" b="0" dirty="0">
                          <a:solidFill>
                            <a:schemeClr val="accent1"/>
                          </a:solidFill>
                          <a:latin typeface="Arial Nova Cond" panose="020B0506020202020204" pitchFamily="34" charset="0"/>
                        </a:rPr>
                        <a:t>f = t</a:t>
                      </a:r>
                      <a:r>
                        <a:rPr lang="en-SG" sz="550" b="0" baseline="-25000" dirty="0">
                          <a:solidFill>
                            <a:schemeClr val="accent1"/>
                          </a:solidFill>
                          <a:latin typeface="Arial Nova Cond" panose="020B0506020202020204" pitchFamily="34" charset="0"/>
                        </a:rPr>
                        <a:t>o</a:t>
                      </a:r>
                      <a:r>
                        <a:rPr lang="en-SG" sz="550" b="0" dirty="0">
                          <a:solidFill>
                            <a:schemeClr val="accent1"/>
                          </a:solidFill>
                          <a:latin typeface="Arial Nova Cond" panose="020B0506020202020204" pitchFamily="34" charset="0"/>
                        </a:rPr>
                        <a:t>, d = w, V is the same </a:t>
                      </a:r>
                    </a:p>
                    <a:p>
                      <a:r>
                        <a:rPr lang="en-SG" sz="550" b="0" dirty="0">
                          <a:solidFill>
                            <a:srgbClr val="C00000"/>
                          </a:solidFill>
                          <a:latin typeface="Arial Nova Cond" panose="020B0506020202020204" pitchFamily="34" charset="0"/>
                        </a:rPr>
                        <a:t>Cutting Speed V &amp; rotational speed N </a:t>
                      </a:r>
                      <a:r>
                        <a:rPr lang="en-SG" sz="550" b="0" dirty="0">
                          <a:solidFill>
                            <a:schemeClr val="accent1"/>
                          </a:solidFill>
                          <a:latin typeface="Arial Nova Cond" panose="020B0506020202020204" pitchFamily="34" charset="0"/>
                        </a:rPr>
                        <a:t>- </a:t>
                      </a:r>
                      <a:r>
                        <a:rPr lang="en-US" sz="550" b="0" dirty="0">
                          <a:latin typeface="Arial Nova Cond" panose="020B0506020202020204" pitchFamily="34" charset="0"/>
                        </a:rPr>
                        <a:t>As w/p rotates one revolution, a point on the w/p diameter D will move a distance of πD m; In N rev, the point will move πDN m; In N rev/min, point will move πDN m/min [</a:t>
                      </a:r>
                      <a:r>
                        <a:rPr lang="en-US" sz="550" b="0" i="1" dirty="0">
                          <a:solidFill>
                            <a:schemeClr val="tx1"/>
                          </a:solidFill>
                          <a:latin typeface="Arial Nova Cond" panose="020B0506020202020204" pitchFamily="34" charset="0"/>
                        </a:rPr>
                        <a:t>V = πDN m/min; N = rotational speed of w/p (rev/min); </a:t>
                      </a:r>
                      <a:r>
                        <a:rPr lang="pt-BR" sz="550" b="0" i="1" dirty="0">
                          <a:solidFill>
                            <a:schemeClr val="tx1"/>
                          </a:solidFill>
                          <a:latin typeface="Arial Nova Cond" panose="020B0506020202020204" pitchFamily="34" charset="0"/>
                        </a:rPr>
                        <a:t>Use V = πD</a:t>
                      </a:r>
                      <a:r>
                        <a:rPr lang="pt-BR" sz="550" b="0" i="1" baseline="-25000" dirty="0">
                          <a:solidFill>
                            <a:schemeClr val="tx1"/>
                          </a:solidFill>
                          <a:latin typeface="Arial Nova Cond" panose="020B0506020202020204" pitchFamily="34" charset="0"/>
                        </a:rPr>
                        <a:t>avg</a:t>
                      </a:r>
                      <a:r>
                        <a:rPr lang="pt-BR" sz="550" b="0" i="1" dirty="0">
                          <a:solidFill>
                            <a:schemeClr val="tx1"/>
                          </a:solidFill>
                          <a:latin typeface="Arial Nova Cond" panose="020B0506020202020204" pitchFamily="34" charset="0"/>
                        </a:rPr>
                        <a:t>N ; D</a:t>
                      </a:r>
                      <a:r>
                        <a:rPr lang="pt-BR" sz="550" b="0" i="1" baseline="-25000" dirty="0">
                          <a:solidFill>
                            <a:schemeClr val="tx1"/>
                          </a:solidFill>
                          <a:latin typeface="Arial Nova Cond" panose="020B0506020202020204" pitchFamily="34" charset="0"/>
                        </a:rPr>
                        <a:t>avg</a:t>
                      </a:r>
                      <a:r>
                        <a:rPr lang="pt-BR" sz="550" b="0" i="1" dirty="0">
                          <a:solidFill>
                            <a:schemeClr val="tx1"/>
                          </a:solidFill>
                          <a:latin typeface="Arial Nova Cond" panose="020B0506020202020204" pitchFamily="34" charset="0"/>
                        </a:rPr>
                        <a:t> = (D</a:t>
                      </a:r>
                      <a:r>
                        <a:rPr lang="pt-BR" sz="550" b="0" i="1" baseline="-25000" dirty="0">
                          <a:solidFill>
                            <a:schemeClr val="tx1"/>
                          </a:solidFill>
                          <a:latin typeface="Arial Nova Cond" panose="020B0506020202020204" pitchFamily="34" charset="0"/>
                        </a:rPr>
                        <a:t>o</a:t>
                      </a:r>
                      <a:r>
                        <a:rPr lang="pt-BR" sz="550" b="0" i="1" dirty="0">
                          <a:solidFill>
                            <a:schemeClr val="tx1"/>
                          </a:solidFill>
                          <a:latin typeface="Arial Nova Cond" panose="020B0506020202020204" pitchFamily="34" charset="0"/>
                        </a:rPr>
                        <a:t> + D</a:t>
                      </a:r>
                      <a:r>
                        <a:rPr lang="pt-BR" sz="550" b="0" i="1" baseline="-25000" dirty="0">
                          <a:solidFill>
                            <a:schemeClr val="tx1"/>
                          </a:solidFill>
                          <a:latin typeface="Arial Nova Cond" panose="020B0506020202020204" pitchFamily="34" charset="0"/>
                        </a:rPr>
                        <a:t>f </a:t>
                      </a:r>
                      <a:r>
                        <a:rPr lang="pt-BR" sz="550" b="0" i="1" dirty="0">
                          <a:solidFill>
                            <a:schemeClr val="tx1"/>
                          </a:solidFill>
                          <a:latin typeface="Arial Nova Cond" panose="020B0506020202020204" pitchFamily="34" charset="0"/>
                        </a:rPr>
                        <a:t>) / 2</a:t>
                      </a:r>
                      <a:r>
                        <a:rPr lang="pt-BR" sz="550" b="0" i="0" dirty="0">
                          <a:solidFill>
                            <a:schemeClr val="tx1"/>
                          </a:solidFill>
                          <a:latin typeface="Arial Nova Cond" panose="020B0506020202020204" pitchFamily="34" charset="0"/>
                        </a:rPr>
                        <a:t>]</a:t>
                      </a:r>
                    </a:p>
                    <a:p>
                      <a:r>
                        <a:rPr lang="en-US" sz="550" b="0" i="0" dirty="0">
                          <a:solidFill>
                            <a:srgbClr val="C00000"/>
                          </a:solidFill>
                          <a:latin typeface="Arial Nova Cond" panose="020B0506020202020204" pitchFamily="34" charset="0"/>
                        </a:rPr>
                        <a:t>Summary of material removal rate for turning </a:t>
                      </a:r>
                      <a:r>
                        <a:rPr lang="en-US" sz="550" b="0" i="0" dirty="0">
                          <a:latin typeface="Arial Nova Cond" panose="020B0506020202020204" pitchFamily="34" charset="0"/>
                        </a:rPr>
                        <a:t>- </a:t>
                      </a:r>
                      <a:r>
                        <a:rPr lang="en-US" sz="550" b="0" i="1" dirty="0">
                          <a:latin typeface="Arial Nova Cond" panose="020B0506020202020204" pitchFamily="34" charset="0"/>
                        </a:rPr>
                        <a:t>MRR = </a:t>
                      </a:r>
                      <a:r>
                        <a:rPr lang="en-US" sz="550" b="0" i="1" dirty="0" err="1">
                          <a:latin typeface="Arial Nova Cond" panose="020B0506020202020204" pitchFamily="34" charset="0"/>
                        </a:rPr>
                        <a:t>dfV</a:t>
                      </a:r>
                      <a:r>
                        <a:rPr lang="en-US" sz="550" b="0" i="1" dirty="0">
                          <a:latin typeface="Arial Nova Cond" panose="020B0506020202020204" pitchFamily="34" charset="0"/>
                        </a:rPr>
                        <a:t> (mm3/s); where: d = depth of cut (mm) = </a:t>
                      </a:r>
                      <a:r>
                        <a:rPr lang="pt-BR" sz="550" b="0" i="1" dirty="0">
                          <a:solidFill>
                            <a:schemeClr val="tx1"/>
                          </a:solidFill>
                          <a:latin typeface="Arial Nova Cond" panose="020B0506020202020204" pitchFamily="34" charset="0"/>
                        </a:rPr>
                        <a:t>(D</a:t>
                      </a:r>
                      <a:r>
                        <a:rPr lang="pt-BR" sz="550" b="0" i="1" baseline="-25000" dirty="0">
                          <a:solidFill>
                            <a:schemeClr val="tx1"/>
                          </a:solidFill>
                          <a:latin typeface="Arial Nova Cond" panose="020B0506020202020204" pitchFamily="34" charset="0"/>
                        </a:rPr>
                        <a:t>o</a:t>
                      </a:r>
                      <a:r>
                        <a:rPr lang="pt-BR" sz="550" b="0" i="1" dirty="0">
                          <a:solidFill>
                            <a:schemeClr val="tx1"/>
                          </a:solidFill>
                          <a:latin typeface="Arial Nova Cond" panose="020B0506020202020204" pitchFamily="34" charset="0"/>
                        </a:rPr>
                        <a:t> + D</a:t>
                      </a:r>
                      <a:r>
                        <a:rPr lang="pt-BR" sz="550" b="0" i="1" baseline="-25000" dirty="0">
                          <a:solidFill>
                            <a:schemeClr val="tx1"/>
                          </a:solidFill>
                          <a:latin typeface="Arial Nova Cond" panose="020B0506020202020204" pitchFamily="34" charset="0"/>
                        </a:rPr>
                        <a:t>f </a:t>
                      </a:r>
                      <a:r>
                        <a:rPr lang="pt-BR" sz="550" b="0" i="1" dirty="0">
                          <a:solidFill>
                            <a:schemeClr val="tx1"/>
                          </a:solidFill>
                          <a:latin typeface="Arial Nova Cond" panose="020B0506020202020204" pitchFamily="34" charset="0"/>
                        </a:rPr>
                        <a:t>) / 2; </a:t>
                      </a:r>
                      <a:r>
                        <a:rPr lang="en-SG" sz="550" b="0" i="1" dirty="0">
                          <a:latin typeface="Arial Nova Cond" panose="020B0506020202020204" pitchFamily="34" charset="0"/>
                        </a:rPr>
                        <a:t>f = feed (mm/rev); </a:t>
                      </a:r>
                      <a:r>
                        <a:rPr lang="pt-BR" sz="550" b="0" i="1" dirty="0">
                          <a:solidFill>
                            <a:schemeClr val="tx1"/>
                          </a:solidFill>
                          <a:latin typeface="Arial Nova Cond" panose="020B0506020202020204" pitchFamily="34" charset="0"/>
                        </a:rPr>
                        <a:t>V = πD</a:t>
                      </a:r>
                      <a:r>
                        <a:rPr lang="pt-BR" sz="550" b="0" i="1" baseline="-25000" dirty="0">
                          <a:solidFill>
                            <a:schemeClr val="tx1"/>
                          </a:solidFill>
                          <a:latin typeface="Arial Nova Cond" panose="020B0506020202020204" pitchFamily="34" charset="0"/>
                        </a:rPr>
                        <a:t>avg</a:t>
                      </a:r>
                      <a:r>
                        <a:rPr lang="pt-BR" sz="550" b="0" i="1" dirty="0">
                          <a:solidFill>
                            <a:schemeClr val="tx1"/>
                          </a:solidFill>
                          <a:latin typeface="Arial Nova Cond" panose="020B0506020202020204" pitchFamily="34" charset="0"/>
                        </a:rPr>
                        <a:t>N ; D</a:t>
                      </a:r>
                      <a:r>
                        <a:rPr lang="pt-BR" sz="550" b="0" i="1" baseline="-25000" dirty="0">
                          <a:solidFill>
                            <a:schemeClr val="tx1"/>
                          </a:solidFill>
                          <a:latin typeface="Arial Nova Cond" panose="020B0506020202020204" pitchFamily="34" charset="0"/>
                        </a:rPr>
                        <a:t>avg</a:t>
                      </a:r>
                      <a:r>
                        <a:rPr lang="pt-BR" sz="550" b="0" i="1" dirty="0">
                          <a:solidFill>
                            <a:schemeClr val="tx1"/>
                          </a:solidFill>
                          <a:latin typeface="Arial Nova Cond" panose="020B0506020202020204" pitchFamily="34" charset="0"/>
                        </a:rPr>
                        <a:t> = (D</a:t>
                      </a:r>
                      <a:r>
                        <a:rPr lang="pt-BR" sz="550" b="0" i="1" baseline="-25000" dirty="0">
                          <a:solidFill>
                            <a:schemeClr val="tx1"/>
                          </a:solidFill>
                          <a:latin typeface="Arial Nova Cond" panose="020B0506020202020204" pitchFamily="34" charset="0"/>
                        </a:rPr>
                        <a:t>o</a:t>
                      </a:r>
                      <a:r>
                        <a:rPr lang="pt-BR" sz="550" b="0" i="1" dirty="0">
                          <a:solidFill>
                            <a:schemeClr val="tx1"/>
                          </a:solidFill>
                          <a:latin typeface="Arial Nova Cond" panose="020B0506020202020204" pitchFamily="34" charset="0"/>
                        </a:rPr>
                        <a:t> + D</a:t>
                      </a:r>
                      <a:r>
                        <a:rPr lang="pt-BR" sz="550" b="0" i="1" baseline="-25000" dirty="0">
                          <a:solidFill>
                            <a:schemeClr val="tx1"/>
                          </a:solidFill>
                          <a:latin typeface="Arial Nova Cond" panose="020B0506020202020204" pitchFamily="34" charset="0"/>
                        </a:rPr>
                        <a:t>f </a:t>
                      </a:r>
                      <a:r>
                        <a:rPr lang="pt-BR" sz="550" b="0" i="1" dirty="0">
                          <a:solidFill>
                            <a:schemeClr val="tx1"/>
                          </a:solidFill>
                          <a:latin typeface="Arial Nova Cond" panose="020B0506020202020204" pitchFamily="34" charset="0"/>
                        </a:rPr>
                        <a:t>) / 2; </a:t>
                      </a:r>
                      <a:r>
                        <a:rPr lang="en-US" sz="550" b="0" i="1" dirty="0">
                          <a:solidFill>
                            <a:schemeClr val="tx1"/>
                          </a:solidFill>
                          <a:latin typeface="Arial Nova Cond" panose="020B0506020202020204" pitchFamily="34" charset="0"/>
                        </a:rPr>
                        <a:t>N = rotational speed of w/p (rev/min)</a:t>
                      </a:r>
                    </a:p>
                    <a:p>
                      <a:r>
                        <a:rPr lang="en-US" sz="550" b="0" i="0" dirty="0">
                          <a:solidFill>
                            <a:srgbClr val="C00000"/>
                          </a:solidFill>
                          <a:latin typeface="Arial Nova Cond" panose="020B0506020202020204" pitchFamily="34" charset="0"/>
                        </a:rPr>
                        <a:t>Cutting (Machining) time </a:t>
                      </a:r>
                      <a:r>
                        <a:rPr lang="en-US" sz="550" b="0" i="0" dirty="0">
                          <a:solidFill>
                            <a:schemeClr val="tx1"/>
                          </a:solidFill>
                          <a:latin typeface="Arial Nova Cond" panose="020B0506020202020204" pitchFamily="34" charset="0"/>
                        </a:rPr>
                        <a:t>- </a:t>
                      </a:r>
                      <a:r>
                        <a:rPr lang="en-US" sz="550" b="0" i="0" dirty="0">
                          <a:latin typeface="Arial Nova Cond" panose="020B0506020202020204" pitchFamily="34" charset="0"/>
                        </a:rPr>
                        <a:t>In one revolution, tool moves a distance of f mm; In N rev/min, tool moves </a:t>
                      </a:r>
                      <a:r>
                        <a:rPr lang="en-US" sz="550" b="0" i="0" dirty="0" err="1">
                          <a:latin typeface="Arial Nova Cond" panose="020B0506020202020204" pitchFamily="34" charset="0"/>
                        </a:rPr>
                        <a:t>fN</a:t>
                      </a:r>
                      <a:r>
                        <a:rPr lang="en-US" sz="550" b="0" i="0" dirty="0">
                          <a:latin typeface="Arial Nova Cond" panose="020B0506020202020204" pitchFamily="34" charset="0"/>
                        </a:rPr>
                        <a:t> mm/min; linear speed of tool = f N mm/min; </a:t>
                      </a:r>
                    </a:p>
                    <a:p>
                      <a:r>
                        <a:rPr lang="en-US" sz="550" b="0" i="0" dirty="0">
                          <a:latin typeface="Arial Nova Cond" panose="020B0506020202020204" pitchFamily="34" charset="0"/>
                        </a:rPr>
                        <a:t>cutting time is: </a:t>
                      </a:r>
                      <a:r>
                        <a:rPr lang="en-US" sz="550" b="0" i="1" dirty="0">
                          <a:latin typeface="Arial Nova Cond" panose="020B0506020202020204" pitchFamily="34" charset="0"/>
                        </a:rPr>
                        <a:t>t = </a:t>
                      </a:r>
                      <a:r>
                        <a:rPr lang="en-SG" sz="550" b="0" i="1" dirty="0">
                          <a:latin typeface="Arial Nova Cond" panose="020B0506020202020204" pitchFamily="34" charset="0"/>
                        </a:rPr>
                        <a:t>l / (</a:t>
                      </a:r>
                      <a:r>
                        <a:rPr lang="en-SG" sz="550" b="0" i="1" dirty="0" err="1">
                          <a:latin typeface="Arial Nova Cond" panose="020B0506020202020204" pitchFamily="34" charset="0"/>
                        </a:rPr>
                        <a:t>fN</a:t>
                      </a:r>
                      <a:r>
                        <a:rPr lang="en-SG" sz="550" b="0" i="1" dirty="0">
                          <a:latin typeface="Arial Nova Cond" panose="020B0506020202020204" pitchFamily="34" charset="0"/>
                        </a:rPr>
                        <a:t>); </a:t>
                      </a:r>
                      <a:r>
                        <a:rPr lang="en-US" sz="550" b="0" i="1" dirty="0">
                          <a:latin typeface="Arial Nova Cond" panose="020B0506020202020204" pitchFamily="34" charset="0"/>
                        </a:rPr>
                        <a:t>l = length of cut (mm); f = feed (mm/rev); </a:t>
                      </a:r>
                    </a:p>
                    <a:p>
                      <a:r>
                        <a:rPr lang="en-US" sz="550" b="0" i="1" dirty="0">
                          <a:latin typeface="Arial Nova Cond" panose="020B0506020202020204" pitchFamily="34" charset="0"/>
                        </a:rPr>
                        <a:t>N = rotational speed of w/p (rev/min)</a:t>
                      </a:r>
                    </a:p>
                    <a:p>
                      <a:r>
                        <a:rPr lang="en-US" sz="550" b="0" dirty="0">
                          <a:solidFill>
                            <a:srgbClr val="C00000"/>
                          </a:solidFill>
                          <a:latin typeface="Arial Nova Cond" panose="020B0506020202020204" pitchFamily="34" charset="0"/>
                        </a:rPr>
                        <a:t>Roughing &amp; finishing cuts </a:t>
                      </a:r>
                      <a:r>
                        <a:rPr lang="en-US" sz="550" b="0" dirty="0">
                          <a:latin typeface="Arial Nova Cond" panose="020B0506020202020204" pitchFamily="34" charset="0"/>
                        </a:rPr>
                        <a:t>- Usual procedure: 1. one or more roughing cuts at high f and d - high MRR (as MRR = </a:t>
                      </a:r>
                      <a:r>
                        <a:rPr lang="en-US" sz="550" b="0" dirty="0" err="1">
                          <a:latin typeface="Arial Nova Cond" panose="020B0506020202020204" pitchFamily="34" charset="0"/>
                        </a:rPr>
                        <a:t>dfV</a:t>
                      </a:r>
                      <a:r>
                        <a:rPr lang="en-US" sz="550" b="0" dirty="0">
                          <a:latin typeface="Arial Nova Cond" panose="020B0506020202020204" pitchFamily="34" charset="0"/>
                        </a:rPr>
                        <a:t>); 2. a finishing cut at lower f and d for good surface finish</a:t>
                      </a:r>
                      <a:r>
                        <a:rPr lang="en-SG" sz="550" b="0" i="1" dirty="0">
                          <a:solidFill>
                            <a:schemeClr val="tx1"/>
                          </a:solidFill>
                          <a:latin typeface="Arial Nova Cond" panose="020B0506020202020204" pitchFamily="34" charset="0"/>
                        </a:rPr>
                        <a:t> -&gt; R</a:t>
                      </a:r>
                      <a:r>
                        <a:rPr lang="en-SG" sz="550" b="0" i="1" baseline="-25000" dirty="0">
                          <a:solidFill>
                            <a:schemeClr val="tx1"/>
                          </a:solidFill>
                          <a:latin typeface="Arial Nova Cond" panose="020B0506020202020204" pitchFamily="34" charset="0"/>
                        </a:rPr>
                        <a:t>a</a:t>
                      </a:r>
                      <a:r>
                        <a:rPr lang="en-SG" sz="550" b="0" i="1" dirty="0">
                          <a:solidFill>
                            <a:schemeClr val="tx1"/>
                          </a:solidFill>
                          <a:latin typeface="Arial Nova Cond" panose="020B0506020202020204" pitchFamily="34" charset="0"/>
                        </a:rPr>
                        <a:t> = f </a:t>
                      </a:r>
                      <a:r>
                        <a:rPr lang="en-SG" sz="550" b="0" i="1" baseline="30000" dirty="0">
                          <a:solidFill>
                            <a:schemeClr val="tx1"/>
                          </a:solidFill>
                          <a:latin typeface="Arial Nova Cond" panose="020B0506020202020204" pitchFamily="34" charset="0"/>
                        </a:rPr>
                        <a:t>2 </a:t>
                      </a:r>
                      <a:r>
                        <a:rPr lang="en-SG" sz="550" b="0" i="1" dirty="0">
                          <a:solidFill>
                            <a:schemeClr val="tx1"/>
                          </a:solidFill>
                          <a:latin typeface="Arial Nova Cond" panose="020B0506020202020204" pitchFamily="34" charset="0"/>
                        </a:rPr>
                        <a:t>/ 32R; R</a:t>
                      </a:r>
                      <a:r>
                        <a:rPr lang="en-SG" sz="550" b="0" i="1" baseline="-25000" dirty="0">
                          <a:solidFill>
                            <a:schemeClr val="tx1"/>
                          </a:solidFill>
                          <a:latin typeface="Arial Nova Cond" panose="020B0506020202020204" pitchFamily="34" charset="0"/>
                        </a:rPr>
                        <a:t>t</a:t>
                      </a:r>
                      <a:r>
                        <a:rPr lang="en-SG" sz="550" b="0" i="1" dirty="0">
                          <a:solidFill>
                            <a:schemeClr val="tx1"/>
                          </a:solidFill>
                          <a:latin typeface="Arial Nova Cond" panose="020B0506020202020204" pitchFamily="34" charset="0"/>
                        </a:rPr>
                        <a:t> = f </a:t>
                      </a:r>
                      <a:r>
                        <a:rPr lang="en-SG" sz="550" b="0" i="1" baseline="30000" dirty="0">
                          <a:solidFill>
                            <a:schemeClr val="tx1"/>
                          </a:solidFill>
                          <a:latin typeface="Arial Nova Cond" panose="020B0506020202020204" pitchFamily="34" charset="0"/>
                        </a:rPr>
                        <a:t>2 </a:t>
                      </a:r>
                      <a:r>
                        <a:rPr lang="en-SG" sz="550" b="0" i="1" dirty="0">
                          <a:solidFill>
                            <a:schemeClr val="tx1"/>
                          </a:solidFill>
                          <a:latin typeface="Arial Nova Cond" panose="020B0506020202020204" pitchFamily="34" charset="0"/>
                        </a:rPr>
                        <a:t>/ 8R</a:t>
                      </a:r>
                    </a:p>
                    <a:p>
                      <a:r>
                        <a:rPr lang="en-SG" sz="550" b="0" i="0" dirty="0">
                          <a:solidFill>
                            <a:srgbClr val="C00000"/>
                          </a:solidFill>
                          <a:latin typeface="Arial Nova Cond" panose="020B0506020202020204" pitchFamily="34" charset="0"/>
                        </a:rPr>
                        <a:t>Drilling </a:t>
                      </a:r>
                      <a:r>
                        <a:rPr lang="en-SG" sz="550" b="0" i="0" dirty="0">
                          <a:solidFill>
                            <a:schemeClr val="tx1"/>
                          </a:solidFill>
                          <a:latin typeface="Arial Nova Cond" panose="020B0506020202020204" pitchFamily="34" charset="0"/>
                        </a:rPr>
                        <a:t>- </a:t>
                      </a:r>
                      <a:r>
                        <a:rPr lang="en-US" sz="550" b="0" i="0" dirty="0">
                          <a:latin typeface="Arial Nova Cond" panose="020B0506020202020204" pitchFamily="34" charset="0"/>
                        </a:rPr>
                        <a:t>A major &amp; common hole making process; </a:t>
                      </a:r>
                      <a:r>
                        <a:rPr lang="en-US" sz="550" b="0" i="0" dirty="0">
                          <a:solidFill>
                            <a:schemeClr val="accent1"/>
                          </a:solidFill>
                          <a:latin typeface="Arial Nova Cond" panose="020B0506020202020204" pitchFamily="34" charset="0"/>
                        </a:rPr>
                        <a:t>Various drilling &amp; reaming operations:</a:t>
                      </a:r>
                      <a:r>
                        <a:rPr lang="en-US" sz="550" b="0" i="0" dirty="0">
                          <a:latin typeface="Arial Nova Cond" panose="020B0506020202020204" pitchFamily="34" charset="0"/>
                        </a:rPr>
                        <a:t> drilling, core/step/center drilling, counterboring; countersinking; reaming</a:t>
                      </a:r>
                    </a:p>
                    <a:p>
                      <a:r>
                        <a:rPr lang="en-US" sz="550" b="0" dirty="0">
                          <a:solidFill>
                            <a:srgbClr val="C00000"/>
                          </a:solidFill>
                          <a:latin typeface="Arial Nova Cond" panose="020B0506020202020204" pitchFamily="34" charset="0"/>
                        </a:rPr>
                        <a:t>Other machining operations used to produce round shape </a:t>
                      </a:r>
                      <a:r>
                        <a:rPr lang="en-US" sz="550" b="0" dirty="0">
                          <a:latin typeface="Arial Nova Cond" panose="020B0506020202020204" pitchFamily="34" charset="0"/>
                        </a:rPr>
                        <a:t>- 1.</a:t>
                      </a:r>
                      <a:r>
                        <a:rPr lang="en-US" sz="550" b="0" dirty="0">
                          <a:solidFill>
                            <a:schemeClr val="accent1"/>
                          </a:solidFill>
                          <a:latin typeface="Arial Nova Cond" panose="020B0506020202020204" pitchFamily="34" charset="0"/>
                        </a:rPr>
                        <a:t>Boring</a:t>
                      </a:r>
                      <a:r>
                        <a:rPr lang="en-US" sz="550" b="0" dirty="0">
                          <a:latin typeface="Arial Nova Cond" panose="020B0506020202020204" pitchFamily="34" charset="0"/>
                        </a:rPr>
                        <a:t>: To enlarge hole made by previous process; 2.</a:t>
                      </a:r>
                      <a:r>
                        <a:rPr lang="en-US" sz="550" b="0" dirty="0">
                          <a:solidFill>
                            <a:schemeClr val="accent1"/>
                          </a:solidFill>
                          <a:latin typeface="Arial Nova Cond" panose="020B0506020202020204" pitchFamily="34" charset="0"/>
                        </a:rPr>
                        <a:t>Tapping</a:t>
                      </a:r>
                      <a:r>
                        <a:rPr lang="en-US" sz="550" b="0" dirty="0">
                          <a:latin typeface="Arial Nova Cond" panose="020B0506020202020204" pitchFamily="34" charset="0"/>
                        </a:rPr>
                        <a:t>: Making internal threads in w/p</a:t>
                      </a:r>
                      <a:endParaRPr lang="en-US" sz="550" b="0" i="0" dirty="0">
                        <a:latin typeface="Arial Nova Cond" panose="020B0506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550" b="0" dirty="0">
                          <a:solidFill>
                            <a:srgbClr val="C00000"/>
                          </a:solidFill>
                          <a:latin typeface="Arial Nova Cond" panose="020B0506020202020204" pitchFamily="34" charset="0"/>
                        </a:rPr>
                        <a:t>Velocity of drill </a:t>
                      </a:r>
                    </a:p>
                    <a:p>
                      <a:r>
                        <a:rPr lang="en-US" sz="550" b="0" dirty="0">
                          <a:latin typeface="Arial Nova Cond" panose="020B0506020202020204" pitchFamily="34" charset="0"/>
                        </a:rPr>
                        <a:t>D = drill diameter (mm); N = rotational speed of </a:t>
                      </a:r>
                    </a:p>
                    <a:p>
                      <a:r>
                        <a:rPr lang="en-US" sz="550" b="0" dirty="0">
                          <a:latin typeface="Arial Nova Cond" panose="020B0506020202020204" pitchFamily="34" charset="0"/>
                        </a:rPr>
                        <a:t>drill [rev/min (rpm)]; f = feed (mm/rev)</a:t>
                      </a:r>
                    </a:p>
                    <a:p>
                      <a:r>
                        <a:rPr lang="en-US" sz="550" b="0" dirty="0">
                          <a:latin typeface="Arial Nova Cond" panose="020B0506020202020204" pitchFamily="34" charset="0"/>
                        </a:rPr>
                        <a:t>Distance moves by drill in one revolution = f mm; </a:t>
                      </a:r>
                    </a:p>
                    <a:p>
                      <a:r>
                        <a:rPr lang="en-US" sz="550" b="0" dirty="0">
                          <a:latin typeface="Arial Nova Cond" panose="020B0506020202020204" pitchFamily="34" charset="0"/>
                        </a:rPr>
                        <a:t>Distance moves by drill in N revolutions = f N mm; </a:t>
                      </a:r>
                    </a:p>
                    <a:p>
                      <a:r>
                        <a:rPr lang="en-US" sz="550" b="0" dirty="0">
                          <a:latin typeface="Arial Nova Cond" panose="020B0506020202020204" pitchFamily="34" charset="0"/>
                        </a:rPr>
                        <a:t>Distance moves by drill in N rev/min = f N mm/min</a:t>
                      </a:r>
                    </a:p>
                    <a:p>
                      <a:r>
                        <a:rPr lang="en-US" sz="550" b="0" dirty="0">
                          <a:latin typeface="Arial Nova Cond" panose="020B0506020202020204" pitchFamily="34" charset="0"/>
                        </a:rPr>
                        <a:t>Velocity of drill = f N mm/min</a:t>
                      </a:r>
                    </a:p>
                    <a:p>
                      <a:r>
                        <a:rPr lang="en-SG" sz="550" b="0" dirty="0">
                          <a:solidFill>
                            <a:srgbClr val="C00000"/>
                          </a:solidFill>
                          <a:latin typeface="Arial Nova Cond" panose="020B0506020202020204" pitchFamily="34" charset="0"/>
                        </a:rPr>
                        <a:t>Material removal rate (MRR) </a:t>
                      </a:r>
                      <a:r>
                        <a:rPr lang="en-SG" sz="550" b="0" dirty="0">
                          <a:latin typeface="Arial Nova Cond" panose="020B0506020202020204" pitchFamily="34" charset="0"/>
                        </a:rPr>
                        <a:t>- </a:t>
                      </a:r>
                      <a:r>
                        <a:rPr lang="en-US" sz="550" b="0" dirty="0">
                          <a:latin typeface="Arial Nova Cond" panose="020B0506020202020204" pitchFamily="34" charset="0"/>
                        </a:rPr>
                        <a:t>Velocity of drill </a:t>
                      </a:r>
                    </a:p>
                    <a:p>
                      <a:r>
                        <a:rPr lang="en-US" sz="550" b="0" dirty="0">
                          <a:latin typeface="Arial Nova Cond" panose="020B0506020202020204" pitchFamily="34" charset="0"/>
                        </a:rPr>
                        <a:t>perpendicular to drilled hole = </a:t>
                      </a:r>
                      <a:r>
                        <a:rPr lang="en-US" sz="550" b="0" dirty="0" err="1">
                          <a:latin typeface="Arial Nova Cond" panose="020B0506020202020204" pitchFamily="34" charset="0"/>
                        </a:rPr>
                        <a:t>fN</a:t>
                      </a:r>
                      <a:r>
                        <a:rPr lang="en-US" sz="550" b="0" dirty="0">
                          <a:latin typeface="Arial Nova Cond" panose="020B0506020202020204" pitchFamily="34" charset="0"/>
                        </a:rPr>
                        <a:t> mm/min</a:t>
                      </a:r>
                    </a:p>
                    <a:p>
                      <a:r>
                        <a:rPr lang="en-US" sz="550" b="0" dirty="0">
                          <a:latin typeface="Arial Nova Cond" panose="020B0506020202020204" pitchFamily="34" charset="0"/>
                        </a:rPr>
                        <a:t>MRR = (</a:t>
                      </a:r>
                      <a:r>
                        <a:rPr lang="pt-BR" sz="550" b="0" i="1" dirty="0">
                          <a:solidFill>
                            <a:schemeClr val="tx1"/>
                          </a:solidFill>
                          <a:latin typeface="Arial Nova Cond" panose="020B0506020202020204" pitchFamily="34" charset="0"/>
                        </a:rPr>
                        <a:t>πD</a:t>
                      </a:r>
                      <a:r>
                        <a:rPr lang="pt-BR" sz="550" b="0" i="1" baseline="30000" dirty="0">
                          <a:solidFill>
                            <a:schemeClr val="tx1"/>
                          </a:solidFill>
                          <a:latin typeface="Arial Nova Cond" panose="020B0506020202020204" pitchFamily="34" charset="0"/>
                        </a:rPr>
                        <a:t>2</a:t>
                      </a:r>
                      <a:r>
                        <a:rPr lang="pt-BR" sz="550" b="0" i="1" dirty="0">
                          <a:solidFill>
                            <a:schemeClr val="tx1"/>
                          </a:solidFill>
                          <a:latin typeface="Arial Nova Cond" panose="020B0506020202020204" pitchFamily="34" charset="0"/>
                        </a:rPr>
                        <a:t> / 4</a:t>
                      </a:r>
                      <a:r>
                        <a:rPr lang="en-US" sz="550" b="0" dirty="0">
                          <a:latin typeface="Arial Nova Cond" panose="020B0506020202020204" pitchFamily="34" charset="0"/>
                        </a:rPr>
                        <a:t>) x </a:t>
                      </a:r>
                      <a:r>
                        <a:rPr lang="en-US" sz="550" b="0" dirty="0" err="1">
                          <a:latin typeface="Arial Nova Cond" panose="020B0506020202020204" pitchFamily="34" charset="0"/>
                        </a:rPr>
                        <a:t>fN</a:t>
                      </a:r>
                      <a:r>
                        <a:rPr lang="en-US" sz="550" b="0" dirty="0">
                          <a:latin typeface="Arial Nova Cond" panose="020B0506020202020204" pitchFamily="34" charset="0"/>
                        </a:rPr>
                        <a:t> mm</a:t>
                      </a:r>
                      <a:r>
                        <a:rPr lang="en-US" sz="550" b="0" baseline="30000" dirty="0">
                          <a:latin typeface="Arial Nova Cond" panose="020B0506020202020204" pitchFamily="34" charset="0"/>
                        </a:rPr>
                        <a:t>3</a:t>
                      </a:r>
                      <a:r>
                        <a:rPr lang="en-US" sz="550" b="0" dirty="0">
                          <a:latin typeface="Arial Nova Cond" panose="020B0506020202020204" pitchFamily="34" charset="0"/>
                        </a:rPr>
                        <a:t>/s</a:t>
                      </a:r>
                    </a:p>
                    <a:p>
                      <a:r>
                        <a:rPr lang="en-US" sz="550" b="0" dirty="0">
                          <a:solidFill>
                            <a:srgbClr val="C00000"/>
                          </a:solidFill>
                          <a:latin typeface="Arial Nova Cond" panose="020B0506020202020204" pitchFamily="34" charset="0"/>
                        </a:rPr>
                        <a:t>Cutting time </a:t>
                      </a:r>
                      <a:r>
                        <a:rPr lang="en-US" sz="550" b="0" dirty="0">
                          <a:latin typeface="Arial Nova Cond" panose="020B0506020202020204" pitchFamily="34" charset="0"/>
                        </a:rPr>
                        <a:t>– </a:t>
                      </a:r>
                      <a:r>
                        <a:rPr lang="en-US" sz="550" b="0" i="1" dirty="0">
                          <a:latin typeface="Arial Nova Cond" panose="020B0506020202020204" pitchFamily="34" charset="0"/>
                        </a:rPr>
                        <a:t>t = l / </a:t>
                      </a:r>
                      <a:r>
                        <a:rPr lang="en-US" sz="550" b="0" i="1" dirty="0" err="1">
                          <a:latin typeface="Arial Nova Cond" panose="020B0506020202020204" pitchFamily="34" charset="0"/>
                        </a:rPr>
                        <a:t>fN</a:t>
                      </a:r>
                      <a:r>
                        <a:rPr lang="en-US" sz="550" b="0" dirty="0">
                          <a:latin typeface="Arial Nova Cond" panose="020B0506020202020204" pitchFamily="34" charset="0"/>
                        </a:rPr>
                        <a:t>; l = length travelled by drill; f = feed mm/rev; </a:t>
                      </a:r>
                    </a:p>
                    <a:p>
                      <a:r>
                        <a:rPr lang="en-US" sz="550" b="0" dirty="0">
                          <a:latin typeface="Arial Nova Cond" panose="020B0506020202020204" pitchFamily="34" charset="0"/>
                        </a:rPr>
                        <a:t>N = rotational speed of drill rev/min (rpm)</a:t>
                      </a:r>
                    </a:p>
                    <a:p>
                      <a:r>
                        <a:rPr lang="en-SG" sz="550" b="0" dirty="0">
                          <a:solidFill>
                            <a:srgbClr val="C00000"/>
                          </a:solidFill>
                          <a:latin typeface="Arial Nova Cond" panose="020B0506020202020204" pitchFamily="34" charset="0"/>
                        </a:rPr>
                        <a:t>Torque &amp; Power </a:t>
                      </a:r>
                      <a:r>
                        <a:rPr lang="en-SG" sz="550" b="0" dirty="0">
                          <a:latin typeface="Arial Nova Cond" panose="020B0506020202020204" pitchFamily="34" charset="0"/>
                        </a:rPr>
                        <a:t>- </a:t>
                      </a:r>
                      <a:r>
                        <a:rPr lang="en-US" sz="550" b="0" dirty="0">
                          <a:latin typeface="Arial Nova Cond" panose="020B0506020202020204" pitchFamily="34" charset="0"/>
                        </a:rPr>
                        <a:t>Power = Torque on drill (in Nm) x rotational speed of drill (in rad/s); U</a:t>
                      </a:r>
                      <a:r>
                        <a:rPr lang="en-US" sz="550" b="0" baseline="-25000" dirty="0">
                          <a:latin typeface="Arial Nova Cond" panose="020B0506020202020204" pitchFamily="34" charset="0"/>
                        </a:rPr>
                        <a:t>t</a:t>
                      </a:r>
                      <a:r>
                        <a:rPr lang="en-US" sz="550" b="0" dirty="0">
                          <a:latin typeface="Arial Nova Cond" panose="020B0506020202020204" pitchFamily="34" charset="0"/>
                        </a:rPr>
                        <a:t> = Power/MRR</a:t>
                      </a:r>
                    </a:p>
                    <a:p>
                      <a:r>
                        <a:rPr lang="en-US" sz="550" b="0" dirty="0">
                          <a:solidFill>
                            <a:srgbClr val="C00000"/>
                          </a:solidFill>
                          <a:latin typeface="Arial Nova Cond" panose="020B0506020202020204" pitchFamily="34" charset="0"/>
                        </a:rPr>
                        <a:t>Cutting Speed </a:t>
                      </a:r>
                      <a:r>
                        <a:rPr lang="en-US" sz="550" b="0" dirty="0">
                          <a:latin typeface="Arial Nova Cond" panose="020B0506020202020204" pitchFamily="34" charset="0"/>
                        </a:rPr>
                        <a:t>- As in turning operation: V = π D N m/min</a:t>
                      </a:r>
                    </a:p>
                    <a:p>
                      <a:r>
                        <a:rPr lang="en-US" sz="550" b="0" dirty="0">
                          <a:solidFill>
                            <a:srgbClr val="C00000"/>
                          </a:solidFill>
                          <a:latin typeface="Arial Nova Cond" panose="020B0506020202020204" pitchFamily="34" charset="0"/>
                        </a:rPr>
                        <a:t>Milling</a:t>
                      </a:r>
                      <a:r>
                        <a:rPr lang="en-US" sz="550" b="0" dirty="0">
                          <a:latin typeface="Arial Nova Cond" panose="020B0506020202020204" pitchFamily="34" charset="0"/>
                        </a:rPr>
                        <a:t> – Definition: Rotating, multi-tooth cutter removes material while traveling along horizontal or vertical axis</a:t>
                      </a:r>
                    </a:p>
                    <a:p>
                      <a:r>
                        <a:rPr lang="en-SG" sz="550" b="0" dirty="0">
                          <a:latin typeface="Arial Nova Cond" panose="020B0506020202020204" pitchFamily="34" charset="0"/>
                        </a:rPr>
                        <a:t>Slab milling (peripheral milling) - </a:t>
                      </a:r>
                      <a:r>
                        <a:rPr lang="en-US" sz="550" b="0" dirty="0">
                          <a:latin typeface="Arial Nova Cond" panose="020B0506020202020204" pitchFamily="34" charset="0"/>
                        </a:rPr>
                        <a:t>Cutter axis is parallel to w/p surface</a:t>
                      </a:r>
                    </a:p>
                    <a:p>
                      <a:r>
                        <a:rPr lang="en-SG" sz="550" b="0" dirty="0">
                          <a:latin typeface="Arial Nova Cond" panose="020B0506020202020204" pitchFamily="34" charset="0"/>
                        </a:rPr>
                        <a:t>Face milling - </a:t>
                      </a:r>
                      <a:r>
                        <a:rPr lang="en-US" sz="550" b="0" dirty="0">
                          <a:latin typeface="Arial Nova Cond" panose="020B0506020202020204" pitchFamily="34" charset="0"/>
                        </a:rPr>
                        <a:t>Cutter mounted on spindle axis perpendicular to w/p surface</a:t>
                      </a:r>
                    </a:p>
                    <a:p>
                      <a:r>
                        <a:rPr lang="en-SG" sz="550" b="0" dirty="0">
                          <a:latin typeface="Arial Nova Cond" panose="020B0506020202020204" pitchFamily="34" charset="0"/>
                        </a:rPr>
                        <a:t>End milling - </a:t>
                      </a:r>
                      <a:r>
                        <a:rPr lang="en-US" sz="550" b="0" dirty="0">
                          <a:latin typeface="Arial Nova Cond" panose="020B0506020202020204" pitchFamily="34" charset="0"/>
                        </a:rPr>
                        <a:t>Cutter rotates on axis perpendicular to w/p; can be tilted to machine taper surfaces</a:t>
                      </a:r>
                    </a:p>
                    <a:p>
                      <a:r>
                        <a:rPr lang="en-SG" sz="550" b="0" dirty="0">
                          <a:solidFill>
                            <a:srgbClr val="C00000"/>
                          </a:solidFill>
                          <a:latin typeface="Arial Nova Cond" panose="020B0506020202020204" pitchFamily="34" charset="0"/>
                        </a:rPr>
                        <a:t>Conventional (up) milling</a:t>
                      </a:r>
                    </a:p>
                    <a:p>
                      <a:r>
                        <a:rPr lang="en-US" sz="550" b="0" dirty="0">
                          <a:latin typeface="Arial Nova Cond" panose="020B0506020202020204" pitchFamily="34" charset="0"/>
                        </a:rPr>
                        <a:t>1. A more common method of milling </a:t>
                      </a:r>
                    </a:p>
                    <a:p>
                      <a:r>
                        <a:rPr lang="en-US" sz="550" b="0" dirty="0">
                          <a:latin typeface="Arial Nova Cond" panose="020B0506020202020204" pitchFamily="34" charset="0"/>
                        </a:rPr>
                        <a:t>2. Maximum chip thickness (</a:t>
                      </a:r>
                      <a:r>
                        <a:rPr lang="en-US" sz="550" b="0" dirty="0" err="1">
                          <a:latin typeface="Arial Nova Cond" panose="020B0506020202020204" pitchFamily="34" charset="0"/>
                        </a:rPr>
                        <a:t>t</a:t>
                      </a:r>
                      <a:r>
                        <a:rPr lang="en-US" sz="550" b="0" baseline="-25000" dirty="0" err="1">
                          <a:latin typeface="Arial Nova Cond" panose="020B0506020202020204" pitchFamily="34" charset="0"/>
                        </a:rPr>
                        <a:t>c</a:t>
                      </a:r>
                      <a:r>
                        <a:rPr lang="en-US" sz="550" b="0" dirty="0">
                          <a:latin typeface="Arial Nova Cond" panose="020B0506020202020204" pitchFamily="34" charset="0"/>
                        </a:rPr>
                        <a:t>) at end of </a:t>
                      </a:r>
                    </a:p>
                    <a:p>
                      <a:r>
                        <a:rPr lang="en-US" sz="550" b="0" dirty="0">
                          <a:latin typeface="Arial Nova Cond" panose="020B0506020202020204" pitchFamily="34" charset="0"/>
                        </a:rPr>
                        <a:t>cut W/p surface characteristics (e.g. scale </a:t>
                      </a:r>
                    </a:p>
                    <a:p>
                      <a:r>
                        <a:rPr lang="en-US" sz="550" b="0" dirty="0">
                          <a:latin typeface="Arial Nova Cond" panose="020B0506020202020204" pitchFamily="34" charset="0"/>
                        </a:rPr>
                        <a:t>Or contamination) does not affect tool life</a:t>
                      </a:r>
                    </a:p>
                    <a:p>
                      <a:r>
                        <a:rPr lang="en-US" sz="550" b="0" dirty="0">
                          <a:latin typeface="Arial Nova Cond" panose="020B0506020202020204" pitchFamily="34" charset="0"/>
                        </a:rPr>
                        <a:t>3. Tool may chatter &amp; w/p pulled upward – must have proper clamping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550" b="0" dirty="0">
                          <a:solidFill>
                            <a:srgbClr val="C00000"/>
                          </a:solidFill>
                          <a:latin typeface="Arial Nova Cond" panose="020B0506020202020204" pitchFamily="34" charset="0"/>
                        </a:rPr>
                        <a:t>Conventional (down) milling</a:t>
                      </a:r>
                    </a:p>
                    <a:p>
                      <a:r>
                        <a:rPr lang="en-US" sz="550" b="0" dirty="0">
                          <a:latin typeface="Arial Nova Cond" panose="020B0506020202020204" pitchFamily="34" charset="0"/>
                        </a:rPr>
                        <a:t>1. Cutting starts at surface of w/p - max</a:t>
                      </a:r>
                    </a:p>
                    <a:p>
                      <a:r>
                        <a:rPr lang="en-US" sz="550" b="0" dirty="0">
                          <a:latin typeface="Arial Nova Cond" panose="020B0506020202020204" pitchFamily="34" charset="0"/>
                        </a:rPr>
                        <a:t>chip thickness at start of cut </a:t>
                      </a:r>
                    </a:p>
                    <a:p>
                      <a:r>
                        <a:rPr lang="en-US" sz="550" b="0" dirty="0">
                          <a:latin typeface="Arial Nova Cond" panose="020B0506020202020204" pitchFamily="34" charset="0"/>
                        </a:rPr>
                        <a:t>2. Downward component of cutting forces </a:t>
                      </a:r>
                    </a:p>
                    <a:p>
                      <a:r>
                        <a:rPr lang="en-US" sz="550" b="0" dirty="0">
                          <a:latin typeface="Arial Nova Cond" panose="020B0506020202020204" pitchFamily="34" charset="0"/>
                        </a:rPr>
                        <a:t>holds w/p in place 3. Not suitable for w/p </a:t>
                      </a:r>
                    </a:p>
                    <a:p>
                      <a:r>
                        <a:rPr lang="en-US" sz="550" b="0" dirty="0">
                          <a:latin typeface="Arial Nova Cond" panose="020B0506020202020204" pitchFamily="34" charset="0"/>
                        </a:rPr>
                        <a:t>having surface scale (such as hot forged parts, castings) as scale is hard &amp; abrasive, causing excessive cutter wear &amp; damage </a:t>
                      </a:r>
                    </a:p>
                    <a:p>
                      <a:r>
                        <a:rPr lang="en-US" sz="550" b="0" dirty="0">
                          <a:latin typeface="Arial Nova Cond" panose="020B0506020202020204" pitchFamily="34" charset="0"/>
                        </a:rPr>
                        <a:t>4. High impact forces – rigid set-up required, “backlash” must be eliminated</a:t>
                      </a:r>
                    </a:p>
                    <a:p>
                      <a:r>
                        <a:rPr lang="en-US" sz="550" b="0" dirty="0">
                          <a:solidFill>
                            <a:srgbClr val="C00000"/>
                          </a:solidFill>
                          <a:latin typeface="Arial Nova Cond" panose="020B0506020202020204" pitchFamily="34" charset="0"/>
                        </a:rPr>
                        <a:t>Grinding</a:t>
                      </a:r>
                      <a:r>
                        <a:rPr lang="en-US" sz="550" b="0" dirty="0">
                          <a:latin typeface="Arial Nova Cond" panose="020B0506020202020204" pitchFamily="34" charset="0"/>
                        </a:rPr>
                        <a:t> - Use for machined parts requiring high dimensional accuracy and fine surface finish; Uses abrasive grain as the cutting tool; Abrasive grain is a small non-metallic hard particle having sharp edges &amp; of irregular shape; Conventional abrasives: Al2O3 , </a:t>
                      </a:r>
                      <a:r>
                        <a:rPr lang="en-US" sz="550" b="0" dirty="0" err="1">
                          <a:latin typeface="Arial Nova Cond" panose="020B0506020202020204" pitchFamily="34" charset="0"/>
                        </a:rPr>
                        <a:t>SiC</a:t>
                      </a:r>
                      <a:r>
                        <a:rPr lang="en-US" sz="550" b="0" dirty="0">
                          <a:latin typeface="Arial Nova Cond" panose="020B0506020202020204" pitchFamily="34" charset="0"/>
                        </a:rPr>
                        <a:t>; </a:t>
                      </a:r>
                      <a:r>
                        <a:rPr lang="en-US" sz="550" b="0" dirty="0" err="1">
                          <a:latin typeface="Arial Nova Cond" panose="020B0506020202020204" pitchFamily="34" charset="0"/>
                        </a:rPr>
                        <a:t>Superabrasives</a:t>
                      </a:r>
                      <a:r>
                        <a:rPr lang="en-US" sz="550" b="0" dirty="0">
                          <a:latin typeface="Arial Nova Cond" panose="020B0506020202020204" pitchFamily="34" charset="0"/>
                        </a:rPr>
                        <a:t>: CBN, diamond (very hard); Average rake angle is highly –</a:t>
                      </a:r>
                      <a:r>
                        <a:rPr lang="en-US" sz="550" b="0" dirty="0" err="1">
                          <a:latin typeface="Arial Nova Cond" panose="020B0506020202020204" pitchFamily="34" charset="0"/>
                        </a:rPr>
                        <a:t>ve</a:t>
                      </a:r>
                      <a:r>
                        <a:rPr lang="en-US" sz="550" b="0" dirty="0">
                          <a:latin typeface="Arial Nova Cond" panose="020B0506020202020204" pitchFamily="34" charset="0"/>
                        </a:rPr>
                        <a:t>, e.g. -60</a:t>
                      </a:r>
                      <a:r>
                        <a:rPr lang="en-US" sz="550" b="0" baseline="30000" dirty="0">
                          <a:latin typeface="Arial Nova Cond" panose="020B0506020202020204" pitchFamily="34" charset="0"/>
                        </a:rPr>
                        <a:t>o</a:t>
                      </a:r>
                      <a:r>
                        <a:rPr lang="en-US" sz="550" b="0" dirty="0">
                          <a:latin typeface="Arial Nova Cond" panose="020B0506020202020204" pitchFamily="34" charset="0"/>
                        </a:rPr>
                        <a:t>; Each abrasive grain removes a very small amount of material at a time (tiny chips); Thus, abrasives are bonded together to form a grinding wheel so as to achieve high material removal rate</a:t>
                      </a:r>
                    </a:p>
                    <a:p>
                      <a:r>
                        <a:rPr lang="en-US" sz="550" b="0" dirty="0">
                          <a:solidFill>
                            <a:srgbClr val="C00000"/>
                          </a:solidFill>
                          <a:latin typeface="Arial Nova Cond" panose="020B0506020202020204" pitchFamily="34" charset="0"/>
                        </a:rPr>
                        <a:t>Grinding Wheel</a:t>
                      </a:r>
                    </a:p>
                    <a:p>
                      <a:r>
                        <a:rPr lang="en-US" sz="550" b="0" dirty="0">
                          <a:latin typeface="Arial Nova Cond" panose="020B0506020202020204" pitchFamily="34" charset="0"/>
                        </a:rPr>
                        <a:t>Abrasive grains held together by </a:t>
                      </a:r>
                    </a:p>
                    <a:p>
                      <a:r>
                        <a:rPr lang="en-US" sz="550" b="0" dirty="0">
                          <a:latin typeface="Arial Nova Cond" panose="020B0506020202020204" pitchFamily="34" charset="0"/>
                        </a:rPr>
                        <a:t>bonding material </a:t>
                      </a:r>
                    </a:p>
                    <a:p>
                      <a:r>
                        <a:rPr lang="en-US" sz="550" b="0" dirty="0">
                          <a:latin typeface="Arial Nova Cond" panose="020B0506020202020204" pitchFamily="34" charset="0"/>
                        </a:rPr>
                        <a:t>Porosity – provide clearance for the </a:t>
                      </a:r>
                    </a:p>
                    <a:p>
                      <a:r>
                        <a:rPr lang="en-US" sz="550" b="0" dirty="0">
                          <a:latin typeface="Arial Nova Cond" panose="020B0506020202020204" pitchFamily="34" charset="0"/>
                        </a:rPr>
                        <a:t>chips being produced and to provide cooling</a:t>
                      </a:r>
                    </a:p>
                    <a:p>
                      <a:r>
                        <a:rPr lang="en-US" sz="550" b="0" dirty="0">
                          <a:solidFill>
                            <a:srgbClr val="C00000"/>
                          </a:solidFill>
                          <a:latin typeface="Arial Nova Cond" panose="020B0506020202020204" pitchFamily="34" charset="0"/>
                        </a:rPr>
                        <a:t>Types of bond (bonding materials)</a:t>
                      </a:r>
                    </a:p>
                    <a:p>
                      <a:r>
                        <a:rPr lang="en-US" sz="550" b="0" dirty="0">
                          <a:solidFill>
                            <a:schemeClr val="accent1"/>
                          </a:solidFill>
                          <a:latin typeface="Arial Nova Cond" panose="020B0506020202020204" pitchFamily="34" charset="0"/>
                        </a:rPr>
                        <a:t>1. Vitrified bond: </a:t>
                      </a:r>
                      <a:r>
                        <a:rPr lang="en-US" sz="550" b="0" dirty="0">
                          <a:latin typeface="Arial Nova Cond" panose="020B0506020202020204" pitchFamily="34" charset="0"/>
                        </a:rPr>
                        <a:t>Clay ingredients mix with        </a:t>
                      </a:r>
                      <a:r>
                        <a:rPr lang="en-US" sz="550" b="0" dirty="0">
                          <a:solidFill>
                            <a:srgbClr val="C00000"/>
                          </a:solidFill>
                          <a:latin typeface="Arial Nova Cond" panose="020B0506020202020204" pitchFamily="34" charset="0"/>
                        </a:rPr>
                        <a:t>Surface and cylindrical grinding</a:t>
                      </a:r>
                    </a:p>
                    <a:p>
                      <a:r>
                        <a:rPr lang="en-US" sz="550" b="0" dirty="0">
                          <a:latin typeface="Arial Nova Cond" panose="020B0506020202020204" pitchFamily="34" charset="0"/>
                        </a:rPr>
                        <a:t>abrasive grains – upon heating becomes </a:t>
                      </a:r>
                    </a:p>
                    <a:p>
                      <a:r>
                        <a:rPr lang="en-US" sz="550" b="0" dirty="0">
                          <a:latin typeface="Arial Nova Cond" panose="020B0506020202020204" pitchFamily="34" charset="0"/>
                        </a:rPr>
                        <a:t>glasslike material; Most commonly &amp; widely </a:t>
                      </a:r>
                    </a:p>
                    <a:p>
                      <a:r>
                        <a:rPr lang="en-US" sz="550" b="0" dirty="0">
                          <a:latin typeface="Arial Nova Cond" panose="020B0506020202020204" pitchFamily="34" charset="0"/>
                        </a:rPr>
                        <a:t>used; Strong, stiff, porous &amp; resistant to </a:t>
                      </a:r>
                    </a:p>
                    <a:p>
                      <a:r>
                        <a:rPr lang="en-US" sz="550" b="0" dirty="0">
                          <a:latin typeface="Arial Nova Cond" panose="020B0506020202020204" pitchFamily="34" charset="0"/>
                        </a:rPr>
                        <a:t>oils, acids &amp; water</a:t>
                      </a:r>
                    </a:p>
                    <a:p>
                      <a:r>
                        <a:rPr lang="en-US" sz="550" b="0" dirty="0">
                          <a:solidFill>
                            <a:schemeClr val="accent1"/>
                          </a:solidFill>
                          <a:latin typeface="Arial Nova Cond" panose="020B0506020202020204" pitchFamily="34" charset="0"/>
                        </a:rPr>
                        <a:t>2. Resinoid bond: </a:t>
                      </a:r>
                      <a:r>
                        <a:rPr lang="en-US" sz="550" b="0" dirty="0">
                          <a:latin typeface="Arial Nova Cond" panose="020B0506020202020204" pitchFamily="34" charset="0"/>
                        </a:rPr>
                        <a:t>Thermosetting resins </a:t>
                      </a:r>
                    </a:p>
                    <a:p>
                      <a:r>
                        <a:rPr lang="en-US" sz="550" b="0" dirty="0">
                          <a:latin typeface="Arial Nova Cond" panose="020B0506020202020204" pitchFamily="34" charset="0"/>
                        </a:rPr>
                        <a:t>(e.g. phenolic resins); More flexible than </a:t>
                      </a:r>
                    </a:p>
                    <a:p>
                      <a:r>
                        <a:rPr lang="en-US" sz="550" b="0" dirty="0">
                          <a:latin typeface="Arial Nova Cond" panose="020B0506020202020204" pitchFamily="34" charset="0"/>
                        </a:rPr>
                        <a:t>vitrified bond as elastic modulus of </a:t>
                      </a:r>
                    </a:p>
                    <a:p>
                      <a:r>
                        <a:rPr lang="en-US" sz="550" b="0" dirty="0">
                          <a:latin typeface="Arial Nova Cond" panose="020B0506020202020204" pitchFamily="34" charset="0"/>
                        </a:rPr>
                        <a:t>thermosetting resins is lower than glass.</a:t>
                      </a:r>
                    </a:p>
                    <a:p>
                      <a:r>
                        <a:rPr lang="en-US" sz="550" b="0" dirty="0">
                          <a:solidFill>
                            <a:schemeClr val="accent1"/>
                          </a:solidFill>
                          <a:latin typeface="Arial Nova Cond" panose="020B0506020202020204" pitchFamily="34" charset="0"/>
                        </a:rPr>
                        <a:t>3. Rubber: </a:t>
                      </a:r>
                      <a:r>
                        <a:rPr lang="en-US" sz="550" b="0" dirty="0">
                          <a:latin typeface="Arial Nova Cond" panose="020B0506020202020204" pitchFamily="34" charset="0"/>
                        </a:rPr>
                        <a:t>Most flexible bond used in abrasive wheel; Very thin wheels can be made e.g. like saw use as cut-off blades </a:t>
                      </a:r>
                    </a:p>
                    <a:p>
                      <a:endParaRPr lang="en-US" sz="550" b="0" dirty="0">
                        <a:latin typeface="Arial Nova Cond" panose="020B0506020202020204" pitchFamily="34" charset="0"/>
                      </a:endParaRPr>
                    </a:p>
                    <a:p>
                      <a:endParaRPr lang="en-SG" sz="550" b="0" dirty="0">
                        <a:latin typeface="Arial Nova Cond" panose="020B0506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2316406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77A4BAA5-FAF5-4260-9627-5BDF0605C3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6009" y="1479842"/>
            <a:ext cx="921808" cy="57552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860FEE1-178F-4EAA-BD05-E816EA78F4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8808" y="2155871"/>
            <a:ext cx="533904" cy="39327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3089844-18E4-4A1C-9DB9-B7851345F3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8188" y="2155871"/>
            <a:ext cx="533904" cy="39120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0882A19-D2F3-48E4-9693-4507D71C98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3045" y="2647580"/>
            <a:ext cx="572222" cy="43295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8B198F2-02C4-4443-9720-00449DD11E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90009" y="3080531"/>
            <a:ext cx="1137963" cy="80150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7D27AAB-4411-4E16-80DE-3D0BBE8D4F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7886" y="3649359"/>
            <a:ext cx="1089783" cy="69406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A38673F-B512-41C5-9D0F-3F3C5BE7A6E0}"/>
              </a:ext>
            </a:extLst>
          </p:cNvPr>
          <p:cNvSpPr txBox="1"/>
          <p:nvPr/>
        </p:nvSpPr>
        <p:spPr>
          <a:xfrm>
            <a:off x="1292929" y="3848100"/>
            <a:ext cx="1089783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550" dirty="0"/>
              <a:t>As </a:t>
            </a:r>
            <a:r>
              <a:rPr lang="el-GR" sz="550" b="0" dirty="0"/>
              <a:t>α</a:t>
            </a:r>
            <a:r>
              <a:rPr lang="es-ES" sz="550" b="0" dirty="0">
                <a:latin typeface="Arial Nova Cond" panose="020B0506020202020204" pitchFamily="34" charset="0"/>
              </a:rPr>
              <a:t>  ↓ </a:t>
            </a:r>
            <a:r>
              <a:rPr lang="es-ES" sz="550" b="0" dirty="0" err="1">
                <a:latin typeface="Arial Nova Cond" panose="020B0506020202020204" pitchFamily="34" charset="0"/>
              </a:rPr>
              <a:t>or</a:t>
            </a:r>
            <a:r>
              <a:rPr lang="es-ES" sz="550" b="0" dirty="0">
                <a:latin typeface="Arial Nova Cond" panose="020B0506020202020204" pitchFamily="34" charset="0"/>
              </a:rPr>
              <a:t> </a:t>
            </a:r>
            <a:r>
              <a:rPr lang="el-GR" sz="550" b="0" i="0" dirty="0">
                <a:effectLst/>
              </a:rPr>
              <a:t>β</a:t>
            </a:r>
            <a:r>
              <a:rPr lang="en-SG" sz="550" b="0" i="0" dirty="0">
                <a:effectLst/>
              </a:rPr>
              <a:t> </a:t>
            </a:r>
            <a:r>
              <a:rPr lang="en-SG" sz="550" b="0" i="0" dirty="0">
                <a:effectLst/>
                <a:latin typeface="Arial Nova Cond" panose="020B0506020202020204" pitchFamily="34" charset="0"/>
              </a:rPr>
              <a:t>↑, </a:t>
            </a:r>
            <a:r>
              <a:rPr lang="en-US" sz="550" b="0" dirty="0">
                <a:latin typeface="+mn-lt"/>
              </a:rPr>
              <a:t>φ </a:t>
            </a:r>
            <a:r>
              <a:rPr lang="es-ES" sz="550" b="0" dirty="0">
                <a:latin typeface="Arial Nova Cond" panose="020B0506020202020204" pitchFamily="34" charset="0"/>
              </a:rPr>
              <a:t>↓</a:t>
            </a:r>
          </a:p>
          <a:p>
            <a:r>
              <a:rPr lang="es-ES" sz="550" dirty="0">
                <a:latin typeface="Arial Nova Cond" panose="020B0506020202020204" pitchFamily="34" charset="0"/>
              </a:rPr>
              <a:t>As </a:t>
            </a:r>
            <a:r>
              <a:rPr lang="en-US" sz="550" b="0" dirty="0">
                <a:latin typeface="+mn-lt"/>
              </a:rPr>
              <a:t>φ </a:t>
            </a:r>
            <a:r>
              <a:rPr lang="es-ES" sz="550" b="0" dirty="0">
                <a:latin typeface="Arial Nova Cond" panose="020B0506020202020204" pitchFamily="34" charset="0"/>
              </a:rPr>
              <a:t>↓, </a:t>
            </a:r>
            <a:r>
              <a:rPr lang="el-GR" sz="550" b="0" dirty="0">
                <a:latin typeface="+mn-lt"/>
              </a:rPr>
              <a:t>γ</a:t>
            </a:r>
            <a:r>
              <a:rPr lang="en-SG" sz="550" b="0" dirty="0">
                <a:latin typeface="+mn-lt"/>
              </a:rPr>
              <a:t> </a:t>
            </a:r>
            <a:r>
              <a:rPr lang="en-SG" sz="550" b="0" i="0" dirty="0">
                <a:effectLst/>
                <a:latin typeface="Arial Nova Cond" panose="020B0506020202020204" pitchFamily="34" charset="0"/>
              </a:rPr>
              <a:t>↑, that is, more energy is dissipated → converted to heat. Therefore, as </a:t>
            </a:r>
            <a:r>
              <a:rPr lang="el-GR" sz="550" b="0" dirty="0">
                <a:latin typeface="+mn-lt"/>
              </a:rPr>
              <a:t>γ</a:t>
            </a:r>
            <a:r>
              <a:rPr lang="en-SG" sz="550" b="0" dirty="0">
                <a:latin typeface="+mn-lt"/>
              </a:rPr>
              <a:t> </a:t>
            </a:r>
            <a:r>
              <a:rPr lang="en-SG" sz="550" b="0" i="0" dirty="0">
                <a:effectLst/>
                <a:latin typeface="Arial Nova Cond" panose="020B0506020202020204" pitchFamily="34" charset="0"/>
              </a:rPr>
              <a:t>↑ the temperature in cutting zone ↑</a:t>
            </a:r>
          </a:p>
          <a:p>
            <a:endParaRPr lang="en-SG" sz="550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AF098BC0-C6C1-4C5D-9CE6-4355A7192CA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415"/>
          <a:stretch/>
        </p:blipFill>
        <p:spPr>
          <a:xfrm>
            <a:off x="112626" y="4347728"/>
            <a:ext cx="1135043" cy="86244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DD1BC411-7EBC-4E6A-84C0-F4829791BCB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50589" y="4346720"/>
            <a:ext cx="1179263" cy="86244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802D76C4-67C0-48AD-9F3B-0DF22DDB4A8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73045" y="5578726"/>
            <a:ext cx="635305" cy="816446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E97B5718-70C3-4865-AE7C-396B469966A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5481" y="5986949"/>
            <a:ext cx="822941" cy="715107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ED5655B1-408C-4F36-B0AF-4F3ACE1E6A82}"/>
              </a:ext>
            </a:extLst>
          </p:cNvPr>
          <p:cNvSpPr txBox="1"/>
          <p:nvPr/>
        </p:nvSpPr>
        <p:spPr>
          <a:xfrm>
            <a:off x="785056" y="5953149"/>
            <a:ext cx="1640167" cy="792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550" dirty="0">
                <a:solidFill>
                  <a:srgbClr val="C00000"/>
                </a:solidFill>
                <a:latin typeface="Arial Nova Cond" panose="020B0506020202020204" pitchFamily="34" charset="0"/>
              </a:rPr>
              <a:t>Cutting forces on orthogonal </a:t>
            </a:r>
          </a:p>
          <a:p>
            <a:r>
              <a:rPr lang="en-SG" sz="550" dirty="0">
                <a:solidFill>
                  <a:srgbClr val="C00000"/>
                </a:solidFill>
                <a:latin typeface="Arial Nova Cond" panose="020B0506020202020204" pitchFamily="34" charset="0"/>
              </a:rPr>
              <a:t>cutting model </a:t>
            </a:r>
            <a:r>
              <a:rPr lang="en-SG" sz="550" dirty="0">
                <a:latin typeface="Arial Nova Cond" panose="020B0506020202020204" pitchFamily="34" charset="0"/>
              </a:rPr>
              <a:t>– </a:t>
            </a:r>
            <a:r>
              <a:rPr lang="en-SG" sz="550" dirty="0">
                <a:solidFill>
                  <a:schemeClr val="accent1"/>
                </a:solidFill>
                <a:latin typeface="Arial Nova Cond" panose="020B0506020202020204" pitchFamily="34" charset="0"/>
              </a:rPr>
              <a:t>focus on tool</a:t>
            </a:r>
            <a:r>
              <a:rPr lang="en-SG" sz="550" dirty="0">
                <a:latin typeface="Arial Nova Cond" panose="020B0506020202020204" pitchFamily="34" charset="0"/>
              </a:rPr>
              <a:t>: </a:t>
            </a:r>
          </a:p>
          <a:p>
            <a:r>
              <a:rPr lang="en-US" sz="550" dirty="0">
                <a:latin typeface="Arial Nova Cond" panose="020B0506020202020204" pitchFamily="34" charset="0"/>
              </a:rPr>
              <a:t>Cutting force F</a:t>
            </a:r>
            <a:r>
              <a:rPr lang="en-US" sz="550" baseline="-25000" dirty="0">
                <a:latin typeface="Arial Nova Cond" panose="020B0506020202020204" pitchFamily="34" charset="0"/>
              </a:rPr>
              <a:t>c</a:t>
            </a:r>
            <a:r>
              <a:rPr lang="en-US" sz="550" dirty="0">
                <a:latin typeface="Arial Nova Cond" panose="020B0506020202020204" pitchFamily="34" charset="0"/>
              </a:rPr>
              <a:t>; Thrust force F</a:t>
            </a:r>
            <a:r>
              <a:rPr lang="en-US" sz="550" baseline="-25000" dirty="0">
                <a:latin typeface="Arial Nova Cond" panose="020B0506020202020204" pitchFamily="34" charset="0"/>
              </a:rPr>
              <a:t>t</a:t>
            </a:r>
            <a:r>
              <a:rPr lang="en-US" sz="550" dirty="0">
                <a:latin typeface="Arial Nova Cond" panose="020B0506020202020204" pitchFamily="34" charset="0"/>
              </a:rPr>
              <a:t> </a:t>
            </a:r>
          </a:p>
          <a:p>
            <a:r>
              <a:rPr lang="en-US" sz="550" dirty="0">
                <a:latin typeface="Arial Nova Cond" panose="020B0506020202020204" pitchFamily="34" charset="0"/>
              </a:rPr>
              <a:t>(perpendicular to F</a:t>
            </a:r>
            <a:r>
              <a:rPr lang="en-US" sz="550" baseline="-25000" dirty="0">
                <a:latin typeface="Arial Nova Cond" panose="020B0506020202020204" pitchFamily="34" charset="0"/>
              </a:rPr>
              <a:t>c</a:t>
            </a:r>
            <a:r>
              <a:rPr lang="en-US" sz="550" dirty="0">
                <a:latin typeface="Arial Nova Cond" panose="020B0506020202020204" pitchFamily="34" charset="0"/>
              </a:rPr>
              <a:t>); </a:t>
            </a:r>
          </a:p>
          <a:p>
            <a:r>
              <a:rPr lang="en-US" sz="550" dirty="0">
                <a:latin typeface="Arial Nova Cond" panose="020B0506020202020204" pitchFamily="34" charset="0"/>
              </a:rPr>
              <a:t>Resultant force R = </a:t>
            </a:r>
            <a:r>
              <a:rPr lang="en-SG" sz="700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√</a:t>
            </a:r>
            <a:r>
              <a:rPr lang="en-SG" sz="55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US" sz="550" b="0" i="0" dirty="0">
                <a:solidFill>
                  <a:srgbClr val="202124"/>
                </a:solidFill>
                <a:effectLst/>
                <a:latin typeface="Arial Nova Cond" panose="020B0506020202020204" pitchFamily="34" charset="0"/>
              </a:rPr>
              <a:t>F</a:t>
            </a:r>
            <a:r>
              <a:rPr lang="en-US" sz="550" b="0" i="0" baseline="-25000" dirty="0">
                <a:solidFill>
                  <a:srgbClr val="202124"/>
                </a:solidFill>
                <a:effectLst/>
                <a:latin typeface="Arial Nova Cond" panose="020B0506020202020204" pitchFamily="34" charset="0"/>
              </a:rPr>
              <a:t>c</a:t>
            </a:r>
            <a:r>
              <a:rPr lang="en-US" sz="550" b="0" i="0" baseline="30000" dirty="0">
                <a:solidFill>
                  <a:srgbClr val="202124"/>
                </a:solidFill>
                <a:effectLst/>
                <a:latin typeface="Arial Nova Cond" panose="020B0506020202020204" pitchFamily="34" charset="0"/>
              </a:rPr>
              <a:t>2</a:t>
            </a:r>
            <a:r>
              <a:rPr lang="en-US" sz="550" b="0" i="0" dirty="0">
                <a:solidFill>
                  <a:srgbClr val="202124"/>
                </a:solidFill>
                <a:effectLst/>
                <a:latin typeface="Arial Nova Cond" panose="020B0506020202020204" pitchFamily="34" charset="0"/>
              </a:rPr>
              <a:t> + </a:t>
            </a:r>
            <a:r>
              <a:rPr lang="en-US" sz="550" dirty="0">
                <a:solidFill>
                  <a:srgbClr val="202124"/>
                </a:solidFill>
                <a:latin typeface="Arial Nova Cond" panose="020B0506020202020204" pitchFamily="34" charset="0"/>
              </a:rPr>
              <a:t>F</a:t>
            </a:r>
            <a:r>
              <a:rPr lang="en-US" sz="550" baseline="-25000" dirty="0">
                <a:solidFill>
                  <a:srgbClr val="202124"/>
                </a:solidFill>
                <a:latin typeface="Arial Nova Cond" panose="020B0506020202020204" pitchFamily="34" charset="0"/>
              </a:rPr>
              <a:t>t</a:t>
            </a:r>
            <a:r>
              <a:rPr lang="en-US" sz="550" baseline="30000" dirty="0">
                <a:solidFill>
                  <a:srgbClr val="202124"/>
                </a:solidFill>
                <a:latin typeface="Arial Nova Cond" panose="020B0506020202020204" pitchFamily="34" charset="0"/>
              </a:rPr>
              <a:t>2</a:t>
            </a:r>
          </a:p>
          <a:p>
            <a:r>
              <a:rPr lang="en-US" sz="550" dirty="0">
                <a:solidFill>
                  <a:schemeClr val="accent1"/>
                </a:solidFill>
                <a:latin typeface="Arial Nova Cond" panose="020B0506020202020204" pitchFamily="34" charset="0"/>
              </a:rPr>
              <a:t>Forces on tool rake face (tool-chip interface)</a:t>
            </a:r>
          </a:p>
          <a:p>
            <a:r>
              <a:rPr lang="en-US" sz="550" dirty="0">
                <a:latin typeface="Arial Nova Cond" panose="020B0506020202020204" pitchFamily="34" charset="0"/>
              </a:rPr>
              <a:t>R can be resolved into 2 components on </a:t>
            </a:r>
            <a:r>
              <a:rPr lang="en-US" sz="550" dirty="0" err="1">
                <a:latin typeface="Arial Nova Cond" panose="020B0506020202020204" pitchFamily="34" charset="0"/>
              </a:rPr>
              <a:t>toolchip</a:t>
            </a:r>
            <a:r>
              <a:rPr lang="en-US" sz="550" dirty="0">
                <a:latin typeface="Arial Nova Cond" panose="020B0506020202020204" pitchFamily="34" charset="0"/>
              </a:rPr>
              <a:t> interface: </a:t>
            </a:r>
            <a:r>
              <a:rPr lang="en-SG" sz="550" dirty="0">
                <a:latin typeface="Arial Nova Cond" panose="020B0506020202020204" pitchFamily="34" charset="0"/>
              </a:rPr>
              <a:t>Friction force F; Normal force N (</a:t>
            </a:r>
            <a:r>
              <a:rPr lang="en-SG" sz="550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⊥</a:t>
            </a:r>
            <a:r>
              <a:rPr lang="en-SG" sz="550" dirty="0">
                <a:latin typeface="Arial Nova Cond" panose="020B0506020202020204" pitchFamily="34" charset="0"/>
              </a:rPr>
              <a:t> to F )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59E1F780-3814-426E-A58D-3D151C33742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984626" y="311150"/>
            <a:ext cx="815974" cy="735487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CB0CBE07-DE74-4872-AEE1-F00A374A2406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t="61394" r="11551"/>
          <a:stretch/>
        </p:blipFill>
        <p:spPr>
          <a:xfrm>
            <a:off x="2512266" y="723899"/>
            <a:ext cx="1380284" cy="415926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07CB494D-1F8D-44C0-969A-6FB0C8FAA00B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b="38605"/>
          <a:stretch/>
        </p:blipFill>
        <p:spPr>
          <a:xfrm>
            <a:off x="3610816" y="1046637"/>
            <a:ext cx="1250109" cy="529869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F6748239-0E99-4809-8FDA-9A883BDCC40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833080" y="2876690"/>
            <a:ext cx="1010403" cy="954565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CE0A3B88-837E-4E2A-B1DA-66132C9D9B5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652137" y="1902402"/>
            <a:ext cx="1215788" cy="954565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6648714D-2B08-46A0-8B35-EC310E2EF98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462105" y="1899245"/>
            <a:ext cx="1144927" cy="671164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73AD8A59-2113-4262-9C9B-E8CA94AB74A3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465391" y="3484848"/>
            <a:ext cx="1437694" cy="1000613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5B559574-2877-4EAA-8C4D-BB2F9CBF1212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t="14590" r="57585" b="35882"/>
          <a:stretch/>
        </p:blipFill>
        <p:spPr>
          <a:xfrm>
            <a:off x="4129095" y="3848100"/>
            <a:ext cx="527035" cy="442768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64B48B7E-E1F7-47C2-83A6-2B5A8DA48DE1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l="42999" t="8950" b="28163"/>
          <a:stretch/>
        </p:blipFill>
        <p:spPr>
          <a:xfrm>
            <a:off x="4010024" y="4284166"/>
            <a:ext cx="735380" cy="583700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21BD8F2B-0463-4A2D-8166-DAD888025CA2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984626" y="6344502"/>
            <a:ext cx="616309" cy="483484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052A2418-CBCE-4623-BFE7-A57C470EFFD4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300350" y="1743237"/>
            <a:ext cx="1000469" cy="20409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766C2A5-8BD7-4836-BF9E-49B037209705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265352" y="2351471"/>
            <a:ext cx="535232" cy="3831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999B086-3E1B-4141-A4CB-4DCD0E7748C1}"/>
              </a:ext>
            </a:extLst>
          </p:cNvPr>
          <p:cNvSpPr txBox="1"/>
          <p:nvPr/>
        </p:nvSpPr>
        <p:spPr>
          <a:xfrm>
            <a:off x="6692900" y="2262714"/>
            <a:ext cx="69491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550" dirty="0">
                <a:solidFill>
                  <a:schemeClr val="accent1"/>
                </a:solidFill>
                <a:latin typeface="Arial Nova Cond" panose="020B0506020202020204" pitchFamily="34" charset="0"/>
              </a:rPr>
              <a:t>For (2) </a:t>
            </a:r>
            <a:r>
              <a:rPr lang="en-SG" sz="550" dirty="0">
                <a:latin typeface="Arial Nova Cond" panose="020B0506020202020204" pitchFamily="34" charset="0"/>
              </a:rPr>
              <a:t>- </a:t>
            </a:r>
          </a:p>
          <a:p>
            <a:pPr algn="ctr"/>
            <a:r>
              <a:rPr lang="en-SG" sz="550" dirty="0">
                <a:latin typeface="Arial Nova Cond" panose="020B0506020202020204" pitchFamily="34" charset="0"/>
              </a:rPr>
              <a:t>Arithmetic mean value:</a:t>
            </a:r>
          </a:p>
          <a:p>
            <a:pPr algn="ctr"/>
            <a:r>
              <a:rPr lang="en-SG" sz="550" dirty="0">
                <a:latin typeface="Arial Nova Cond" panose="020B0506020202020204" pitchFamily="34" charset="0"/>
              </a:rPr>
              <a:t>R</a:t>
            </a:r>
            <a:r>
              <a:rPr lang="en-SG" sz="550" baseline="-25000" dirty="0">
                <a:latin typeface="Arial Nova Cond" panose="020B0506020202020204" pitchFamily="34" charset="0"/>
              </a:rPr>
              <a:t>a</a:t>
            </a:r>
            <a:r>
              <a:rPr lang="en-SG" sz="550" dirty="0">
                <a:latin typeface="Arial Nova Cond" panose="020B0506020202020204" pitchFamily="34" charset="0"/>
              </a:rPr>
              <a:t> = f</a:t>
            </a:r>
            <a:r>
              <a:rPr lang="en-SG" sz="550" baseline="30000" dirty="0">
                <a:latin typeface="Arial Nova Cond" panose="020B0506020202020204" pitchFamily="34" charset="0"/>
              </a:rPr>
              <a:t>2</a:t>
            </a:r>
            <a:r>
              <a:rPr lang="en-SG" sz="550" dirty="0">
                <a:latin typeface="Arial Nova Cond" panose="020B0506020202020204" pitchFamily="34" charset="0"/>
              </a:rPr>
              <a:t>/32R</a:t>
            </a:r>
          </a:p>
          <a:p>
            <a:pPr algn="ctr"/>
            <a:r>
              <a:rPr lang="en-SG" sz="550" dirty="0">
                <a:latin typeface="Arial Nova Cond" panose="020B0506020202020204" pitchFamily="34" charset="0"/>
              </a:rPr>
              <a:t>Peak-to-valley: </a:t>
            </a:r>
          </a:p>
          <a:p>
            <a:pPr algn="ctr"/>
            <a:r>
              <a:rPr lang="en-SG" sz="550" dirty="0">
                <a:latin typeface="Arial Nova Cond" panose="020B0506020202020204" pitchFamily="34" charset="0"/>
              </a:rPr>
              <a:t>R</a:t>
            </a:r>
            <a:r>
              <a:rPr lang="en-SG" sz="550" baseline="-25000" dirty="0">
                <a:latin typeface="Arial Nova Cond" panose="020B0506020202020204" pitchFamily="34" charset="0"/>
              </a:rPr>
              <a:t>t</a:t>
            </a:r>
            <a:r>
              <a:rPr lang="en-SG" sz="550" dirty="0">
                <a:latin typeface="Arial Nova Cond" panose="020B0506020202020204" pitchFamily="34" charset="0"/>
              </a:rPr>
              <a:t> = f</a:t>
            </a:r>
            <a:r>
              <a:rPr lang="en-SG" sz="550" baseline="30000" dirty="0">
                <a:latin typeface="Arial Nova Cond" panose="020B0506020202020204" pitchFamily="34" charset="0"/>
              </a:rPr>
              <a:t>2</a:t>
            </a:r>
            <a:r>
              <a:rPr lang="en-SG" sz="550" dirty="0">
                <a:latin typeface="Arial Nova Cond" panose="020B0506020202020204" pitchFamily="34" charset="0"/>
              </a:rPr>
              <a:t>/8R</a:t>
            </a:r>
          </a:p>
          <a:p>
            <a:r>
              <a:rPr lang="en-SG" sz="550" dirty="0">
                <a:latin typeface="Arial Nova Cond" panose="020B0506020202020204" pitchFamily="34" charset="0"/>
              </a:rPr>
              <a:t>f = feed (mm/rev)</a:t>
            </a:r>
          </a:p>
          <a:p>
            <a:r>
              <a:rPr lang="en-SG" sz="550" dirty="0">
                <a:latin typeface="Arial Nova Cond" panose="020B0506020202020204" pitchFamily="34" charset="0"/>
              </a:rPr>
              <a:t>R = tool nose radius (mm)</a:t>
            </a:r>
          </a:p>
          <a:p>
            <a:r>
              <a:rPr lang="en-SG" sz="550" u="sng" dirty="0">
                <a:latin typeface="Arial Nova Cond" panose="020B0506020202020204" pitchFamily="34" charset="0"/>
              </a:rPr>
              <a:t>As R</a:t>
            </a:r>
            <a:r>
              <a:rPr lang="en-SG" sz="550" u="sng" baseline="-25000" dirty="0">
                <a:latin typeface="Arial Nova Cond" panose="020B0506020202020204" pitchFamily="34" charset="0"/>
              </a:rPr>
              <a:t>a</a:t>
            </a:r>
            <a:r>
              <a:rPr lang="en-SG" sz="550" u="sng" dirty="0">
                <a:latin typeface="Arial Nova Cond" panose="020B0506020202020204" pitchFamily="34" charset="0"/>
              </a:rPr>
              <a:t> or R</a:t>
            </a:r>
            <a:r>
              <a:rPr lang="en-SG" sz="550" u="sng" baseline="-25000" dirty="0">
                <a:latin typeface="Arial Nova Cond" panose="020B0506020202020204" pitchFamily="34" charset="0"/>
              </a:rPr>
              <a:t>t</a:t>
            </a:r>
            <a:r>
              <a:rPr lang="en-SG" sz="550" u="sng" dirty="0">
                <a:latin typeface="Arial Nova Cond" panose="020B0506020202020204" pitchFamily="34" charset="0"/>
              </a:rPr>
              <a:t> </a:t>
            </a:r>
            <a:r>
              <a:rPr lang="en-US" sz="550" b="0" u="sng" dirty="0">
                <a:latin typeface="Arial Nova Cond" panose="020B0506020202020204" pitchFamily="34" charset="0"/>
              </a:rPr>
              <a:t>↑</a:t>
            </a:r>
            <a:r>
              <a:rPr lang="en-SG" sz="550" u="sng" dirty="0">
                <a:latin typeface="Arial Nova Cond" panose="020B0506020202020204" pitchFamily="34" charset="0"/>
              </a:rPr>
              <a:t>, surface finish becomes worse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99B8408-9CDC-44C3-9FDB-A28EE7DDD343}"/>
              </a:ext>
            </a:extLst>
          </p:cNvPr>
          <p:cNvCxnSpPr/>
          <p:nvPr/>
        </p:nvCxnSpPr>
        <p:spPr>
          <a:xfrm>
            <a:off x="4874276" y="3487633"/>
            <a:ext cx="243289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96421655-768F-4817-8406-3B27C6C65A72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561543" y="3819847"/>
            <a:ext cx="353998" cy="41676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257E7ED-9F2A-4CCD-BB16-4D8AEC439B43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942390" y="3816673"/>
            <a:ext cx="339585" cy="41676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05A08D7-E134-41AF-B420-E9C58D1BA513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7402457" y="3333931"/>
            <a:ext cx="1094439" cy="79252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93B65F0-1819-4FF9-AE85-EAB8C0CF096C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8541999" y="3333931"/>
            <a:ext cx="1046608" cy="79252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4784F3D7-4BC9-4D4C-8EC2-F214648E8ACF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7323956" y="4174185"/>
            <a:ext cx="1188727" cy="872156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CD1BFCCB-2B9E-432F-9BB0-95583D967718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8498036" y="4126456"/>
            <a:ext cx="1232547" cy="919885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E6BA0CF2-3B38-49A0-85E2-77598AFCB7C6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7370579" y="4245221"/>
            <a:ext cx="540417" cy="418785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5E329061-52C6-45CC-9451-F9BFD315FA55}"/>
              </a:ext>
            </a:extLst>
          </p:cNvPr>
          <p:cNvPicPr>
            <a:picLocks noChangeAspect="1"/>
          </p:cNvPicPr>
          <p:nvPr/>
        </p:nvPicPr>
        <p:blipFill rotWithShape="1">
          <a:blip r:embed="rId29"/>
          <a:srcRect l="2333"/>
          <a:stretch/>
        </p:blipFill>
        <p:spPr>
          <a:xfrm>
            <a:off x="11287125" y="24867"/>
            <a:ext cx="890524" cy="829208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4040F63C-4965-4F8C-9CC3-E55553F79E57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11027838" y="1743236"/>
            <a:ext cx="530916" cy="459721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7F35B942-F031-4E0F-A316-A15EC3298963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11561389" y="1743236"/>
            <a:ext cx="594812" cy="440815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0DE32664-497B-4556-B884-4391E4953C4E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11059753" y="2333053"/>
            <a:ext cx="1090017" cy="403048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540690E7-C8B9-4089-AA74-A77B14DB9FE8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11161014" y="3558793"/>
            <a:ext cx="795480" cy="489526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31442AE6-C1ED-4585-85BD-7168655B46C6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11114085" y="4157860"/>
            <a:ext cx="1000211" cy="655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1821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1347</TotalTime>
  <Words>7811</Words>
  <Application>Microsoft Office PowerPoint</Application>
  <PresentationFormat>Widescreen</PresentationFormat>
  <Paragraphs>529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8" baseType="lpstr">
      <vt:lpstr>Arial</vt:lpstr>
      <vt:lpstr>Arial</vt:lpstr>
      <vt:lpstr>Arial Nova Cond</vt:lpstr>
      <vt:lpstr>Calibri</vt:lpstr>
      <vt:lpstr>Calibri Light</vt:lpstr>
      <vt:lpstr>Office Theme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Nailah Gucon</dc:creator>
  <cp:lastModifiedBy>Nailah Gucon</cp:lastModifiedBy>
  <cp:revision>92</cp:revision>
  <dcterms:created xsi:type="dcterms:W3CDTF">2021-03-11T13:03:00Z</dcterms:created>
  <dcterms:modified xsi:type="dcterms:W3CDTF">2021-04-11T14:23:21Z</dcterms:modified>
</cp:coreProperties>
</file>